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5" r:id="rId5"/>
    <p:sldId id="266" r:id="rId6"/>
    <p:sldId id="269" r:id="rId7"/>
    <p:sldId id="278" r:id="rId8"/>
    <p:sldId id="274" r:id="rId9"/>
    <p:sldId id="280" r:id="rId10"/>
    <p:sldId id="270" r:id="rId11"/>
    <p:sldId id="283" r:id="rId12"/>
    <p:sldId id="288" r:id="rId13"/>
    <p:sldId id="287" r:id="rId14"/>
    <p:sldId id="275" r:id="rId15"/>
    <p:sldId id="273" r:id="rId16"/>
    <p:sldId id="281" r:id="rId17"/>
    <p:sldId id="276" r:id="rId18"/>
    <p:sldId id="277" r:id="rId19"/>
    <p:sldId id="279" r:id="rId20"/>
    <p:sldId id="268" r:id="rId21"/>
    <p:sldId id="289" r:id="rId22"/>
  </p:sldIdLst>
  <p:sldSz cx="12192000" cy="6858000"/>
  <p:notesSz cx="6958013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DCD"/>
    <a:srgbClr val="0C9B88"/>
    <a:srgbClr val="002D4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7386" autoAdjust="0"/>
  </p:normalViewPr>
  <p:slideViewPr>
    <p:cSldViewPr showGuides="1">
      <p:cViewPr varScale="1">
        <p:scale>
          <a:sx n="155" d="100"/>
          <a:sy n="155" d="100"/>
        </p:scale>
        <p:origin x="384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9" d="100"/>
          <a:sy n="109" d="100"/>
        </p:scale>
        <p:origin x="51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fzeilenplatzhalter 1">
            <a:extLst>
              <a:ext uri="{FF2B5EF4-FFF2-40B4-BE49-F238E27FC236}">
                <a16:creationId xmlns:a16="http://schemas.microsoft.com/office/drawing/2014/main" id="{7021594F-60AF-5030-27F4-B919E0755C0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5C4C54D-5268-2170-0B7D-70659D206B08}"/>
              </a:ext>
            </a:extLst>
          </p:cNvPr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9/12/2025</a:t>
            </a:fld>
            <a:endParaRPr lang="en-US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7568FAF-32D5-F797-5874-241DEBC3A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A11AFD2-EF91-BDDC-349A-DB1934250B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104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704" userDrawn="1">
          <p15:clr>
            <a:srgbClr val="F26B43"/>
          </p15:clr>
        </p15:guide>
        <p15:guide id="2" pos="219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9/12/2025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84640" y="499091"/>
            <a:ext cx="6588732" cy="3707147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txBody>
          <a:bodyPr vert="horz" lIns="96597" tIns="48299" rIns="96597" bIns="48299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192088" y="4398211"/>
            <a:ext cx="6581284" cy="467988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1200" kern="1200">
        <a:solidFill>
          <a:srgbClr val="000000"/>
        </a:solidFill>
        <a:latin typeface="+mn-lt"/>
        <a:ea typeface="+mn-ea"/>
        <a:cs typeface="+mn-cs"/>
      </a:defRPr>
    </a:lvl1pPr>
    <a:lvl2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Wingdings" panose="05000000000000000000" pitchFamily="2" charset="2"/>
      <a:buChar char="§"/>
      <a:defRPr sz="1200" kern="1200">
        <a:solidFill>
          <a:srgbClr val="000000"/>
        </a:solidFill>
        <a:latin typeface="+mn-lt"/>
        <a:ea typeface="+mn-ea"/>
        <a:cs typeface="+mn-cs"/>
      </a:defRPr>
    </a:lvl2pPr>
    <a:lvl3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+mj-lt"/>
      <a:buAutoNum type="arabicPeriod"/>
      <a:defRPr sz="1200" kern="1200">
        <a:solidFill>
          <a:srgbClr val="000000"/>
        </a:solidFill>
        <a:latin typeface="+mn-lt"/>
        <a:ea typeface="+mn-ea"/>
        <a:cs typeface="+mn-cs"/>
      </a:defRPr>
    </a:lvl3pPr>
    <a:lvl4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Symbol" panose="05050102010706020507" pitchFamily="18" charset="2"/>
      <a:buChar char="-"/>
      <a:defRPr sz="1200" kern="1200">
        <a:solidFill>
          <a:srgbClr val="000000"/>
        </a:solidFill>
        <a:latin typeface="+mn-lt"/>
        <a:ea typeface="+mn-ea"/>
        <a:cs typeface="+mn-cs"/>
      </a:defRPr>
    </a:lvl4pPr>
    <a:lvl5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+mj-lt"/>
      <a:buAutoNum type="alphaLcPeriod"/>
      <a:defRPr sz="1200" kern="1200">
        <a:solidFill>
          <a:srgbClr val="000000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10000"/>
      </a:lnSpc>
      <a:spcBef>
        <a:spcPts val="1000"/>
      </a:spcBef>
      <a:spcAft>
        <a:spcPts val="600"/>
      </a:spcAft>
      <a:defRPr sz="1600" b="1" kern="1200">
        <a:solidFill>
          <a:schemeClr val="accent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772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427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0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Title Slides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806C6D-0905-EEEA-0B68-C996F2964F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5E157EA1-ECC1-A9AA-1AF8-CA75A46445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aute 4">
              <a:extLst>
                <a:ext uri="{FF2B5EF4-FFF2-40B4-BE49-F238E27FC236}">
                  <a16:creationId xmlns:a16="http://schemas.microsoft.com/office/drawing/2014/main" id="{FDC88BE7-F254-7F88-E4BE-4948376941C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246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659"/>
            <a:ext cx="1728788" cy="1007704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AE8D194-9EDA-738A-DC32-F2142FF7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6BA3A865-B05C-4858-879F-128F3427615E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5649568-1C2D-B202-63ED-CEE7405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9B9F8B5-CDA2-B101-8FD8-AD3CDBA0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A6AB963E-1F0D-866D-E3FB-95098EBB08C9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7F437339-9972-1104-C84E-3425CA29FA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E8490089-7E0F-697B-8A21-B674E637433E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B31B9B-7A37-361D-F7F6-4E6344A8A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011843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Divider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3ADA49-B8A9-2D5D-A571-94E5F1DD0F54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E2251FA2-90EB-2A45-FC37-A0304FBAD85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61D9F5AD-F0AD-2CAA-880D-C238F5A4CFA7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5969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49F37-C71A-F97E-E3A7-139DDD7F9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4041774"/>
            <a:ext cx="7561263" cy="2232025"/>
          </a:xfrm>
        </p:spPr>
        <p:txBody>
          <a:bodyPr tIns="7200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77F9694-8382-FAAE-BF69-4C4EF7EA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504130B7-0A69-4791-9994-9FCB7A27244A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ACFB753-502E-F3E6-F47F-279E23DC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960B388-4E4A-DE89-37D5-609461BF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FF8578ED-5C80-7F30-EAC9-58EF35B542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2A2A9F0-A69F-C43F-A107-E3FA32B32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10091738" y="4041776"/>
            <a:ext cx="1726244" cy="365518"/>
          </a:xfrm>
        </p:spPr>
        <p:txBody>
          <a:bodyPr wrap="none" tIns="108000"/>
          <a:lstStyle>
            <a:lvl1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4FC48BF4-7798-9F53-9DFC-ED348CD6B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0091738" y="4407464"/>
            <a:ext cx="1726244" cy="858274"/>
          </a:xfrm>
        </p:spPr>
        <p:txBody>
          <a:bodyPr wrap="none" tIns="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bg1">
                    <a:alpha val="60000"/>
                  </a:schemeClr>
                </a:solidFill>
                <a:latin typeface="+mj-lt"/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A65190-0278-D712-7185-458914BDE89A}"/>
              </a:ext>
            </a:extLst>
          </p:cNvPr>
          <p:cNvSpPr/>
          <p:nvPr userDrawn="1"/>
        </p:nvSpPr>
        <p:spPr bwMode="gray">
          <a:xfrm>
            <a:off x="12252684" y="4041774"/>
            <a:ext cx="1908212" cy="183549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Divider Slide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a better overview, the color of the chapter separator can be adjusted.</a:t>
            </a:r>
          </a:p>
          <a:p>
            <a:pPr algn="l"/>
            <a:endParaRPr lang="en-US" sz="1000" dirty="0">
              <a:solidFill>
                <a:schemeClr val="tx1"/>
              </a:solidFill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Right-click next to the slide, </a:t>
            </a:r>
            <a:r>
              <a:rPr lang="en-US" sz="1000" b="1" dirty="0">
                <a:solidFill>
                  <a:schemeClr val="tx1"/>
                </a:solidFill>
              </a:rPr>
              <a:t>Format background</a:t>
            </a:r>
            <a:r>
              <a:rPr lang="en-US" sz="1000" dirty="0">
                <a:solidFill>
                  <a:schemeClr val="tx1"/>
                </a:solidFill>
              </a:rPr>
              <a:t>, select </a:t>
            </a:r>
            <a:r>
              <a:rPr lang="en-US" sz="1000" b="1" dirty="0">
                <a:solidFill>
                  <a:schemeClr val="tx1"/>
                </a:solidFill>
              </a:rPr>
              <a:t>Theme Colors</a:t>
            </a:r>
            <a:r>
              <a:rPr lang="en-US" sz="1000" dirty="0">
                <a:solidFill>
                  <a:schemeClr val="tx1"/>
                </a:solidFill>
              </a:rPr>
              <a:t>.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0105423-6B46-120A-0BA8-0B71D20B9EDB}"/>
              </a:ext>
            </a:extLst>
          </p:cNvPr>
          <p:cNvSpPr/>
          <p:nvPr userDrawn="1"/>
        </p:nvSpPr>
        <p:spPr bwMode="gray">
          <a:xfrm>
            <a:off x="12396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49502F4-B000-C269-8071-9A63E2A72653}"/>
              </a:ext>
            </a:extLst>
          </p:cNvPr>
          <p:cNvSpPr/>
          <p:nvPr userDrawn="1"/>
        </p:nvSpPr>
        <p:spPr bwMode="gray">
          <a:xfrm>
            <a:off x="126164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E2FD37A-1CC6-89FD-5DDD-E6570ACC76CE}"/>
              </a:ext>
            </a:extLst>
          </p:cNvPr>
          <p:cNvSpPr/>
          <p:nvPr userDrawn="1"/>
        </p:nvSpPr>
        <p:spPr bwMode="gray">
          <a:xfrm>
            <a:off x="128362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39F4507-52B0-54F8-D940-968CA169441A}"/>
              </a:ext>
            </a:extLst>
          </p:cNvPr>
          <p:cNvSpPr/>
          <p:nvPr userDrawn="1"/>
        </p:nvSpPr>
        <p:spPr bwMode="gray">
          <a:xfrm>
            <a:off x="130559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057D053-9A95-35E0-0244-4F994B98FF23}"/>
              </a:ext>
            </a:extLst>
          </p:cNvPr>
          <p:cNvSpPr/>
          <p:nvPr userDrawn="1"/>
        </p:nvSpPr>
        <p:spPr bwMode="gray">
          <a:xfrm>
            <a:off x="13275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F5C6E84-2A68-9158-2D5F-E1AB8B02124C}"/>
              </a:ext>
            </a:extLst>
          </p:cNvPr>
          <p:cNvSpPr/>
          <p:nvPr userDrawn="1"/>
        </p:nvSpPr>
        <p:spPr bwMode="gray">
          <a:xfrm>
            <a:off x="13495450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0AE386D5-4201-6C21-55BF-AE30828A74FF}"/>
              </a:ext>
            </a:extLst>
          </p:cNvPr>
          <p:cNvSpPr/>
          <p:nvPr userDrawn="1"/>
        </p:nvSpPr>
        <p:spPr bwMode="gray">
          <a:xfrm>
            <a:off x="13715202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CCD13C-13DF-D323-4F51-3921028E77C1}"/>
              </a:ext>
            </a:extLst>
          </p:cNvPr>
          <p:cNvSpPr>
            <a:spLocks/>
          </p:cNvSpPr>
          <p:nvPr/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658049 w 861983"/>
              <a:gd name="connsiteY0" fmla="*/ 308 h 309203"/>
              <a:gd name="connsiteX1" fmla="*/ 861983 w 861983"/>
              <a:gd name="connsiteY1" fmla="*/ 308 h 309203"/>
              <a:gd name="connsiteX2" fmla="*/ 861983 w 861983"/>
              <a:gd name="connsiteY2" fmla="*/ 69770 h 309203"/>
              <a:gd name="connsiteX3" fmla="*/ 802345 w 861983"/>
              <a:gd name="connsiteY3" fmla="*/ 69770 h 309203"/>
              <a:gd name="connsiteX4" fmla="*/ 802345 w 861983"/>
              <a:gd name="connsiteY4" fmla="*/ 309203 h 309203"/>
              <a:gd name="connsiteX5" fmla="*/ 717687 w 861983"/>
              <a:gd name="connsiteY5" fmla="*/ 309203 h 309203"/>
              <a:gd name="connsiteX6" fmla="*/ 717687 w 861983"/>
              <a:gd name="connsiteY6" fmla="*/ 69770 h 309203"/>
              <a:gd name="connsiteX7" fmla="*/ 658049 w 861983"/>
              <a:gd name="connsiteY7" fmla="*/ 69770 h 309203"/>
              <a:gd name="connsiteX8" fmla="*/ 553088 w 861983"/>
              <a:gd name="connsiteY8" fmla="*/ 308 h 309203"/>
              <a:gd name="connsiteX9" fmla="*/ 637743 w 861983"/>
              <a:gd name="connsiteY9" fmla="*/ 308 h 309203"/>
              <a:gd name="connsiteX10" fmla="*/ 637743 w 861983"/>
              <a:gd name="connsiteY10" fmla="*/ 308895 h 309203"/>
              <a:gd name="connsiteX11" fmla="*/ 553088 w 861983"/>
              <a:gd name="connsiteY11" fmla="*/ 308895 h 309203"/>
              <a:gd name="connsiteX12" fmla="*/ 310128 w 861983"/>
              <a:gd name="connsiteY12" fmla="*/ 308 h 309203"/>
              <a:gd name="connsiteX13" fmla="*/ 312683 w 861983"/>
              <a:gd name="connsiteY13" fmla="*/ 308 h 309203"/>
              <a:gd name="connsiteX14" fmla="*/ 312375 w 861983"/>
              <a:gd name="connsiteY14" fmla="*/ 308893 h 309203"/>
              <a:gd name="connsiteX15" fmla="*/ 312376 w 861983"/>
              <a:gd name="connsiteY15" fmla="*/ 308894 h 309203"/>
              <a:gd name="connsiteX16" fmla="*/ 312375 w 861983"/>
              <a:gd name="connsiteY16" fmla="*/ 308894 h 309203"/>
              <a:gd name="connsiteX17" fmla="*/ 312375 w 861983"/>
              <a:gd name="connsiteY17" fmla="*/ 308895 h 309203"/>
              <a:gd name="connsiteX18" fmla="*/ 312330 w 861983"/>
              <a:gd name="connsiteY18" fmla="*/ 308895 h 309203"/>
              <a:gd name="connsiteX19" fmla="*/ 312330 w 861983"/>
              <a:gd name="connsiteY19" fmla="*/ 308894 h 309203"/>
              <a:gd name="connsiteX20" fmla="*/ 0 w 861983"/>
              <a:gd name="connsiteY20" fmla="*/ 308894 h 309203"/>
              <a:gd name="connsiteX21" fmla="*/ 9822 w 861983"/>
              <a:gd name="connsiteY21" fmla="*/ 233400 h 309203"/>
              <a:gd name="connsiteX22" fmla="*/ 312327 w 861983"/>
              <a:gd name="connsiteY22" fmla="*/ 308882 h 309203"/>
              <a:gd name="connsiteX23" fmla="*/ 312324 w 861983"/>
              <a:gd name="connsiteY23" fmla="*/ 308870 h 309203"/>
              <a:gd name="connsiteX24" fmla="*/ 30128 w 861983"/>
              <a:gd name="connsiteY24" fmla="*/ 177592 h 309203"/>
              <a:gd name="connsiteX25" fmla="*/ 71047 w 861983"/>
              <a:gd name="connsiteY25" fmla="*/ 113197 h 309203"/>
              <a:gd name="connsiteX26" fmla="*/ 312318 w 861983"/>
              <a:gd name="connsiteY26" fmla="*/ 308847 h 309203"/>
              <a:gd name="connsiteX27" fmla="*/ 312293 w 861983"/>
              <a:gd name="connsiteY27" fmla="*/ 308749 h 309203"/>
              <a:gd name="connsiteX28" fmla="*/ 116061 w 861983"/>
              <a:gd name="connsiteY28" fmla="*/ 68799 h 309203"/>
              <a:gd name="connsiteX29" fmla="*/ 180765 w 861983"/>
              <a:gd name="connsiteY29" fmla="*/ 28848 h 309203"/>
              <a:gd name="connsiteX30" fmla="*/ 312277 w 861983"/>
              <a:gd name="connsiteY30" fmla="*/ 308685 h 309203"/>
              <a:gd name="connsiteX31" fmla="*/ 237188 w 861983"/>
              <a:gd name="connsiteY31" fmla="*/ 9205 h 309203"/>
              <a:gd name="connsiteX32" fmla="*/ 310128 w 861983"/>
              <a:gd name="connsiteY32" fmla="*/ 308 h 309203"/>
              <a:gd name="connsiteX33" fmla="*/ 441123 w 861983"/>
              <a:gd name="connsiteY33" fmla="*/ 0 h 309203"/>
              <a:gd name="connsiteX34" fmla="*/ 538155 w 861983"/>
              <a:gd name="connsiteY34" fmla="*/ 0 h 309203"/>
              <a:gd name="connsiteX35" fmla="*/ 413197 w 861983"/>
              <a:gd name="connsiteY35" fmla="*/ 155394 h 309203"/>
              <a:gd name="connsiteX36" fmla="*/ 538772 w 861983"/>
              <a:gd name="connsiteY36" fmla="*/ 308895 h 309203"/>
              <a:gd name="connsiteX37" fmla="*/ 444646 w 861983"/>
              <a:gd name="connsiteY37" fmla="*/ 308895 h 309203"/>
              <a:gd name="connsiteX38" fmla="*/ 332681 w 861983"/>
              <a:gd name="connsiteY38" fmla="*/ 188693 h 309203"/>
              <a:gd name="connsiteX39" fmla="*/ 332681 w 861983"/>
              <a:gd name="connsiteY39" fmla="*/ 119895 h 30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1983" h="309203">
                <a:moveTo>
                  <a:pt x="658049" y="308"/>
                </a:moveTo>
                <a:lnTo>
                  <a:pt x="861983" y="308"/>
                </a:lnTo>
                <a:lnTo>
                  <a:pt x="861983" y="69770"/>
                </a:lnTo>
                <a:lnTo>
                  <a:pt x="802345" y="69770"/>
                </a:lnTo>
                <a:lnTo>
                  <a:pt x="802345" y="309203"/>
                </a:lnTo>
                <a:lnTo>
                  <a:pt x="717687" y="309203"/>
                </a:lnTo>
                <a:lnTo>
                  <a:pt x="717687" y="69770"/>
                </a:lnTo>
                <a:lnTo>
                  <a:pt x="658049" y="69770"/>
                </a:lnTo>
                <a:close/>
                <a:moveTo>
                  <a:pt x="553088" y="308"/>
                </a:moveTo>
                <a:lnTo>
                  <a:pt x="637743" y="308"/>
                </a:lnTo>
                <a:lnTo>
                  <a:pt x="637743" y="308895"/>
                </a:lnTo>
                <a:lnTo>
                  <a:pt x="553088" y="308895"/>
                </a:lnTo>
                <a:close/>
                <a:moveTo>
                  <a:pt x="310128" y="308"/>
                </a:moveTo>
                <a:lnTo>
                  <a:pt x="312683" y="308"/>
                </a:lnTo>
                <a:lnTo>
                  <a:pt x="312375" y="308893"/>
                </a:lnTo>
                <a:lnTo>
                  <a:pt x="312376" y="308894"/>
                </a:lnTo>
                <a:lnTo>
                  <a:pt x="312375" y="308894"/>
                </a:lnTo>
                <a:lnTo>
                  <a:pt x="312375" y="308895"/>
                </a:lnTo>
                <a:lnTo>
                  <a:pt x="312330" y="308895"/>
                </a:lnTo>
                <a:lnTo>
                  <a:pt x="312330" y="308894"/>
                </a:lnTo>
                <a:lnTo>
                  <a:pt x="0" y="308894"/>
                </a:lnTo>
                <a:cubicBezTo>
                  <a:pt x="308" y="282863"/>
                  <a:pt x="3480" y="257493"/>
                  <a:pt x="9822" y="233400"/>
                </a:cubicBezTo>
                <a:lnTo>
                  <a:pt x="312327" y="308882"/>
                </a:lnTo>
                <a:lnTo>
                  <a:pt x="312324" y="308870"/>
                </a:lnTo>
                <a:lnTo>
                  <a:pt x="30128" y="177592"/>
                </a:lnTo>
                <a:cubicBezTo>
                  <a:pt x="40920" y="154425"/>
                  <a:pt x="54882" y="132842"/>
                  <a:pt x="71047" y="113197"/>
                </a:cubicBezTo>
                <a:lnTo>
                  <a:pt x="312318" y="308847"/>
                </a:lnTo>
                <a:lnTo>
                  <a:pt x="312293" y="308749"/>
                </a:lnTo>
                <a:lnTo>
                  <a:pt x="116061" y="68799"/>
                </a:lnTo>
                <a:cubicBezTo>
                  <a:pt x="135750" y="52942"/>
                  <a:pt x="157289" y="39640"/>
                  <a:pt x="180765" y="28848"/>
                </a:cubicBezTo>
                <a:lnTo>
                  <a:pt x="312277" y="308685"/>
                </a:lnTo>
                <a:lnTo>
                  <a:pt x="237188" y="9205"/>
                </a:lnTo>
                <a:cubicBezTo>
                  <a:pt x="260665" y="3480"/>
                  <a:pt x="285066" y="308"/>
                  <a:pt x="310128" y="308"/>
                </a:cubicBezTo>
                <a:close/>
                <a:moveTo>
                  <a:pt x="441123" y="0"/>
                </a:moveTo>
                <a:lnTo>
                  <a:pt x="538155" y="0"/>
                </a:lnTo>
                <a:lnTo>
                  <a:pt x="413197" y="155394"/>
                </a:lnTo>
                <a:lnTo>
                  <a:pt x="538772" y="308895"/>
                </a:lnTo>
                <a:lnTo>
                  <a:pt x="444646" y="308895"/>
                </a:lnTo>
                <a:lnTo>
                  <a:pt x="332681" y="188693"/>
                </a:lnTo>
                <a:lnTo>
                  <a:pt x="332681" y="11989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413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Slides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96487C8-3898-9A0D-C9F9-756ABF29CC7A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B845C91-C89E-338E-C9EA-4C39346DFA5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176FA26C-F202-41D1-CD6E-898DF2DEBB09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9343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7561264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11813F-F15B-6052-8D32-B7BF1C278A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0263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03953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C8FCD27-29AE-82EA-3746-DBEB053279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682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59263" y="1598217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55944" y="1592263"/>
            <a:ext cx="3664582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EE605EC-0BAE-E682-2FEE-959934696D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756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87713" y="1598217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03949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18B540B-0C8C-E249-F263-396FA418CF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120188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FC6255C4-5E26-8F03-0093-3FE830E79CD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9302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&amp; </a:t>
            </a:r>
            <a:br>
              <a:rPr lang="en-US" sz="12000" b="1" dirty="0">
                <a:solidFill>
                  <a:schemeClr val="bg1"/>
                </a:solidFill>
              </a:rPr>
            </a:br>
            <a:r>
              <a:rPr lang="en-US" sz="12000" b="1" dirty="0" err="1">
                <a:solidFill>
                  <a:schemeClr val="bg1"/>
                </a:solidFill>
              </a:rPr>
              <a:t>Pictue</a:t>
            </a:r>
            <a:endParaRPr lang="en-US" sz="12000" b="1" dirty="0">
              <a:solidFill>
                <a:schemeClr val="bg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91CF98-7E64-A92D-A585-8CE7EB1112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DC14551-5FA4-58A0-A5D0-4712444E529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CA816A33-7090-9599-A875-ED901DF398E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540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1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70B73C-0CF1-5C0D-6E7E-0F2140886ACB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79FA06E-4A79-9BE7-7176-0CDABBFDEA0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5F49DA67-DF49-4C80-8A98-D18599808424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CACCEBE-2A95-EBE4-CD9F-A6EDDA24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30C461-1671-0A4D-6841-C1DA8B5BA1B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A6D74CA-A6BA-B921-DEB9-D6A49E43D2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5367944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93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0" y="0"/>
            <a:ext cx="59880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6250CC-595F-56CB-920B-A07D0AF8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DA3C7E9C-D763-4F5C-9EDB-C774C3531173}" type="datetime3">
              <a:rPr lang="de-DE" smtClean="0"/>
              <a:t>12/09/25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012934-337B-04B6-BBA6-336DE745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7DF1B2-42B7-5543-6886-E7938EDB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484C6BD-91DB-46E4-D1D8-D75CEFB669AE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9D79EA9-159E-AF02-E8D2-0E0E2BFCBD4B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0DC72A4-EA66-1D2C-67F7-6C89ECA758C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9DC890DB-CD17-4A1F-BD79-44804CD60EB3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6" descr="Hybrid-elektrisches Fliegen für 50 Passagiere - Projekt FUTPRINT50 ...">
            <a:extLst>
              <a:ext uri="{FF2B5EF4-FFF2-40B4-BE49-F238E27FC236}">
                <a16:creationId xmlns:a16="http://schemas.microsoft.com/office/drawing/2014/main" id="{C20D3C0E-E42A-CBCE-E119-72460B55F4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r="22949"/>
          <a:stretch/>
        </p:blipFill>
        <p:spPr bwMode="auto">
          <a:xfrm>
            <a:off x="10670237" y="836712"/>
            <a:ext cx="955985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271A53AA-4119-1FCC-8A20-E4607CA199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031" y="6093296"/>
            <a:ext cx="1546396" cy="53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57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2x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8F5116AB-EDC8-4AAB-4B23-B0F880D311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342900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76EE313-5AAA-A0EA-8444-811EFE1191D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1FC182A-F96F-5221-873F-3B2B5AAB8E5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3459C28F-5F8F-421F-BA78-F16045143D08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2C1A369-5E22-F1DC-FC91-3E67E0891AA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294EBFA-1C3B-20E4-7E18-EADCA4BF01E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87767C0-1F3D-3EB7-C35E-3DFC7F453F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2090349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0" y="1"/>
            <a:ext cx="5988049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D641E1-639F-0493-BBF6-89BD4203144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E680-3FF9-ABDB-21FE-FBA027792160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0C315EB2-8664-4946-973D-56EE0D1912DE}" type="datetime3">
              <a:rPr lang="de-DE" noProof="1" smtClean="0"/>
              <a:t>12/09/25</a:t>
            </a:fld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A526B-BB77-0D6A-817F-6C40D944BD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F4C557-2716-4BAC-1F79-F528FD3982D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644C98EE-B3A7-7238-F3DE-A4EEE986D320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4435738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77424FD-F9EC-9D50-76B7-A15217260B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2" y="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E6670E1C-5A99-3F90-22DA-92683344E1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03952" y="342900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E029FC3-CCFD-6807-4B07-283D6D2E4AC3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BE23FB-82F9-256A-844F-E66CF0B11694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C59235AF-F0E5-42EB-8755-03E3D9BEA5C9}" type="datetime3">
              <a:rPr lang="de-DE" noProof="1" smtClean="0"/>
              <a:t>12/09/25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B82624-8EFE-AB1E-C365-BC8C7FE4BEC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5CD544-922E-96F9-8EAB-ABE0DF7E74C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C80D2BB3-E138-B7DD-31BD-76E8F71E4E39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5227583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4" y="1"/>
            <a:ext cx="7932736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CC92567-845B-5A16-AD42-AF8D88C03086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1EFE2-E8B5-56D7-6032-6F049A14EA64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D1AE8436-62CB-41A8-A60E-53F0ACB63C37}" type="datetime3">
              <a:rPr lang="de-DE" noProof="1" smtClean="0"/>
              <a:t>12/09/25</a:t>
            </a:fld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05A39-8EF3-2CC5-3106-31B6DF3A23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CFE138-5A56-42D1-CEDB-6704D5C323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F2824E2A-4652-0276-77D5-E2F7A17236EF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88654495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259263" y="342900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364D22-E1CE-D3E5-45DB-66B9F8D3C95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25E92D-EEDF-41E0-AFB0-5B7CA56902F1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51AAF198-8E06-4713-B051-25568A530F4C}" type="datetime3">
              <a:rPr lang="de-DE" noProof="1" smtClean="0"/>
              <a:t>12/09/25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181661-B42D-C815-F777-F226E4013A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A4FC51-B5D1-EA2C-4520-8FBD7D0AD4F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25AC6484-86DB-2DAB-BB62-A5745F449A7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63630723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vertic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46D4BB-B535-21BF-5706-F2593173BAA1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2913EC-AA64-42F8-7D39-B16842087DFD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462EBA8D-E7DA-4606-81F4-1FDF70697B7D}" type="datetime3">
              <a:rPr lang="de-DE" noProof="1" smtClean="0"/>
              <a:t>12/09/25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E0DADB-FC3F-095E-4791-75B52230B02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1CFBF2-D69A-34C8-B3BD-C059BF951A1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B89CE0D6-653F-7F8C-F948-4496D414E60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0997850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4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Bildplatzhalter 15">
            <a:extLst>
              <a:ext uri="{FF2B5EF4-FFF2-40B4-BE49-F238E27FC236}">
                <a16:creationId xmlns:a16="http://schemas.microsoft.com/office/drawing/2014/main" id="{7F82C154-C2F8-0DAB-C0BD-5339CDD093A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3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20C756FA-7475-759D-D898-FED49EC21C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224800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3376BD9-6CCE-719E-7D39-A434E6F082BA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30D9CD-2193-97AA-1758-B1FC1421DAAF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35473911-1243-4555-939C-9790306EDE84}" type="datetime3">
              <a:rPr lang="de-DE" noProof="1" smtClean="0"/>
              <a:t>12/09/25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9C73A4-0550-88A3-B15C-D839D27C3A4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100264" y="6273800"/>
            <a:ext cx="1943100" cy="5842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9BE537-47E8-E28E-E31C-569B375CD31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CC855A49-14E5-453A-4AAE-9D55DDBC3682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40119587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and Picture horizontal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2816225"/>
            <a:ext cx="3671889" cy="346074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5615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44990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26003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8BCFDEC-EEB4-FB94-494B-7A6B7C8104D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F5FF2368-933F-4EFD-97C0-3F62304D64CD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38CEE48-7318-2C48-A4DB-0374240E6D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2A6EAAC-D781-C247-456C-6DDB93810F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2044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C190A-F91D-A63D-5DE6-284075CC06D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98E51881-B415-4ED8-8A94-5E79A8AD4EEB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D6DBFAC-7948-6CD4-F795-0F6575875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806FD95-1722-01B2-D054-0F1C46053F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6583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5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289A028-6BAD-57D6-0C99-2E2EE8D2385C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57BF95EB-5FD7-4E20-B97E-B2F44FAE5DDC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F70BBC8-26C8-72F5-7017-C4E9ADC511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4220114-93CE-7986-FBD4-6B87CC84D1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153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5988050" y="0"/>
            <a:ext cx="62039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B13F734F-93E9-EAAB-2752-52949F41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9FD35257-F2B4-434B-8BC3-554B910F2754}" type="datetime3">
              <a:rPr lang="de-DE" smtClean="0"/>
              <a:t>12/09/25</a:t>
            </a:fld>
            <a:endParaRPr lang="en-US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7037DF08-8E92-E882-4AEB-B9E96AA7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9264F0A-C45F-9937-0433-4CE92B3E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A1532E2A-0AD5-78A6-C7F4-C16B026BA9BB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1126D6D5-2B7D-390E-6320-C8E356BB57B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ihandform: Form 10">
              <a:extLst>
                <a:ext uri="{FF2B5EF4-FFF2-40B4-BE49-F238E27FC236}">
                  <a16:creationId xmlns:a16="http://schemas.microsoft.com/office/drawing/2014/main" id="{E48DCF6E-1E81-A530-130D-A40052D29E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2957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4041775"/>
            <a:ext cx="3671886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4259261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-1"/>
            <a:ext cx="3889375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B0C0D4B8-0642-DA51-02B4-CD518D792A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-1"/>
            <a:ext cx="404336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4F7FD17-6F08-455B-89F3-014E426ED5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94BE2E04-D34B-4A2D-A69A-D18282C375F9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95BB98B-CA7B-1291-9702-334ACEEE83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F8E6D6-952F-6259-CB3F-D9FD0CF61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561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3AEDD-A574-4DAF-D1EC-A27C2292DE6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E700F70D-144D-40B0-B892-387EB5177E8D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F58EBD7-6711-442F-F11B-AEE90C03C9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8F5ADB7-1DE3-CF4C-2772-4A7CBBB483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4893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08F79B48-DA81-CB7D-4184-C12044C47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3DB8F0C-439C-6E68-E1D6-2CD9C93ACE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4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26F2CC-FD06-0D05-F9BC-EA3577B02BAF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E576F680-445A-41E1-9A28-326698074911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B56F4D1-3BED-CF11-4CA9-195A2857302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82BB5B3-0CF3-C297-3B12-70918709FF8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3850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D81F5719-88F7-8122-30E7-C4EDDE47BE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DF833069-8A51-2788-517E-244A50E9A0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8FBD7F7D-0AAE-6C8E-E25F-AD0146EE9D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C866A8-34DE-9962-F35F-CD5302351129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B1E30A2D-1630-4E82-AE93-699486A85BFB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D73AD41-5895-7F97-5F11-9EE28D6176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C39AA92-697F-9C87-7391-FD2148F379B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3974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57221ED0-08B5-804A-A5D3-858C1FBF65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2C1B9B64-2441-8357-F153-985A05DAB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3B17586A-9CCE-8295-2F97-E528DD0C3C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0C7BBDAF-B20D-60D9-3199-BC0FA5A0FE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07C1E-75AF-D661-9B0E-FB6406930C72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9920405A-DF27-445A-9B1E-E25F315C369F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F2A8345-FC50-948A-F811-0B4575026B2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AA0923-C682-650B-E243-7EC5A1EB57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68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5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5DC53031-0D17-F341-B556-CAB21B21AD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621CD60-0EEE-8EE1-2413-15ACFBB4FD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7834F377-608A-1764-2D89-CC39A31EDC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4C11F33F-4952-0822-BD29-5112BEE9D3D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E636C18E-9864-2F8B-F6CA-5E977141C9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481462F4-7E9B-9816-7A91-CD63748EFFA7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29FD500D-545E-468B-9256-6493776BE1C7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C2F10F94-6302-EFB2-67BF-534AEC1DF9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E4D86CD-F0F0-D953-FC70-25716FFC701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0553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6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06B3F9A9-7D44-E3D9-34C3-186B5CE72C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487580F0-10F0-597D-B74B-3AA53C72CB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Bildplatzhalter 15">
            <a:extLst>
              <a:ext uri="{FF2B5EF4-FFF2-40B4-BE49-F238E27FC236}">
                <a16:creationId xmlns:a16="http://schemas.microsoft.com/office/drawing/2014/main" id="{479D4CF8-3CF2-33EE-3E52-E67D33D23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81FE394-9FBF-7254-E399-7BF501CFF5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2EC1BE5C-58BE-A28F-D48F-AACC647D303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2" y="2528900"/>
            <a:ext cx="3889375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A1CE0C82-8D00-6128-A723-75FB35F9E4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D9D3A7-656E-5EF8-DC21-9E4100AD724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3E434E89-14FB-46A6-A224-983CFBADFA08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15DD17-D1C2-CAD1-2B57-987C840DD9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FC4E6F-39C1-2BF6-B3CD-824ACF39607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3348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6858001"/>
          </a:xfrm>
        </p:spPr>
        <p:txBody>
          <a:bodyPr tIns="90000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7561263" cy="1011236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A93AEE-C09B-11EE-62B2-D258B26B0D2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26D7894-F140-1F47-D2F6-229CD2C494F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7B6143-EB0E-4DC9-A99F-8D079C11963D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60435903-70F1-B75C-C10A-BC04CBD3B6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C091A42-6A7C-132E-E5ED-A7A2F10231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AF2A633C-85DA-E08F-E985-EE1D753E33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57802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und 2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9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E3343F-20F8-0E46-42FA-821D2026B50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1978A4F4-3801-4398-8B8D-712F6B1E6429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7DF4F2F-5D04-4C9E-307B-30037ABC94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81DB6B4-64B1-EEDE-D757-88A82845A3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9231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und 3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CDF1D0DD-152A-CD72-F7A9-948FA54C7916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D3221D18-5724-406D-85A2-7A4F6FA0F1BE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0188A5A-13A0-E431-44B3-E58A8A6D0DD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C41ECA-AF89-1BAD-40AE-C421974015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951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41775"/>
            <a:ext cx="5616575" cy="1691479"/>
          </a:xfrm>
        </p:spPr>
        <p:txBody>
          <a:bodyPr rIns="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52B5CC-CF21-9E7E-CADE-8B782F3AF80F}"/>
              </a:ext>
            </a:extLst>
          </p:cNvPr>
          <p:cNvSpPr/>
          <p:nvPr userDrawn="1"/>
        </p:nvSpPr>
        <p:spPr bwMode="gray">
          <a:xfrm>
            <a:off x="12233756" y="1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613673CC-527A-F7FD-F4BB-EFB8EDA9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CCC6B9E5-9414-48B5-B748-6A5DD7EA76F8}" type="datetime3">
              <a:rPr lang="de-DE" smtClean="0"/>
              <a:t>12/09/25</a:t>
            </a:fld>
            <a:endParaRPr lang="en-US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2973810-AFA0-E19F-E5A5-A7F82CD7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1AF4981-2A51-01C8-FC65-7C68623E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8A25F18-5A38-86C1-D835-316B836320E1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22738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und 4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8582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28582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056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056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1201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1201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5DC6279-864D-E5B0-0BBF-962E9E50B6FD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FF19D275-0E0F-4C75-B269-C29911E2E6BA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CF6C9B7-B599-4BE6-52FB-051D2A0B3B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EAF3799-0F9B-7F03-53B6-D30505ED8E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978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 Text und 5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704537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907"/>
            <a:ext cx="11449050" cy="1007455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4538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7599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037600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370661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370662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9703724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703725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9193BC6-5DE5-F84B-817B-E27F95FD4E36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75BFBD47-1ECB-44E3-883D-93C5451F657B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A4281E8C-1C19-EF23-952B-CD22CCC9F3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9F951DB-FC7A-C00E-DAB8-004CEF0ABB3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711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Text und 6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314574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314575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2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59263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49231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148638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DB5A221-6B48-924B-A1FD-6D62179C207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0900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EB10AE12-A5D0-F238-1264-88B90FA44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0900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79DD9CB7-7539-1828-FADA-78A66F2349FA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29B904E6-258A-4103-A288-8F271E0B1313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3BDBE70-17B1-8520-1846-0D0FF5DC7FC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D5DEFA5-487F-8348-320F-F21E9955110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0397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4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5616574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8" y="1592262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71475" y="4041775"/>
            <a:ext cx="5616573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71474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4041774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7649989-D9AA-435F-7A4A-0B2A5E1ECF2C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2B07B1B3-8065-4297-AC2B-EBA9AF59EAE6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9F316C1-96F5-A67B-AF23-9ACC6CA9F2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2A681F8-D362-068B-DB53-4422E12361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3593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6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8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7" y="1594869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7" y="3358868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71475" y="4041774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71474" y="5805774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DC1FEB43-DE82-8732-4F57-F71B0E7269D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0" y="4044948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677C5CF-B71C-20E0-5EC4-77FF60F7C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59262" y="5813500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DFEEF33F-FBF4-3DE9-D0E5-00A10C7FC5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7" y="4041773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A36A8A1C-5BB2-98A0-32C5-38F2E40CEF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148637" y="5805773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A5232473-C891-573E-C486-121FF378F57C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DABA1D1C-A056-4480-95D6-6646263C8269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302FC03-B491-A207-7DBA-127BB90729D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8B67C2D4-3135-E49A-5148-63257685678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2057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7"/>
          </a:xfrm>
        </p:spPr>
        <p:txBody>
          <a:bodyPr/>
          <a:lstStyle>
            <a:lvl1pPr marL="432000" indent="-432000">
              <a:buClrTx/>
              <a:buFont typeface="Franklin Gothic Medium" panose="020B0603020102020204" pitchFamily="34" charset="0"/>
              <a:buChar char="”"/>
              <a:defRPr sz="5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9262" y="5265738"/>
            <a:ext cx="3673475" cy="1011236"/>
          </a:xfrm>
        </p:spPr>
        <p:txBody>
          <a:bodyPr anchor="b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2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2B4EB0-6F81-8A92-AEB6-3A876DF968E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0B1A5CA9-F444-9ABD-A3CA-65CB055B04B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17F353E3-4F92-4BE3-9449-142A8898D359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110DDBB-783E-176F-3138-CDB539444C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1568248-D3ED-9CDD-8765-05A7F7D90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CD118D49-289F-F3C3-A4F7-A7BAA877B06B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15600563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5E8BE99-BBFE-1166-A5A4-5E8F865BC33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75F87F0-97BD-75C5-3B01-5453495E2DA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405C30-C26B-4C8B-B6E7-0B2B8F78477A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DC4A23-8BC7-B256-93F3-F3D72EA72D2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12BEC3C-F478-347A-87BC-A57694C03C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CFA640E-0C3B-EC08-4180-576AB4B63F75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12862243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B639C-9221-9BDD-0103-AF80E5F4F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2816225"/>
            <a:ext cx="3671888" cy="223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6A5AB-5F58-422C-FC11-9570CAC5B5E8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980954-6FA1-FA07-4041-D754784A207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764F5-E62B-4690-BB50-7A8DEF669E11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BB377EE-E522-561C-164E-DE25C9BDA1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544A298-CA43-241E-F64B-02F6BEC45A0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EB352FB-5D9C-29FF-9EFE-4F1988C355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35446597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8"/>
          </a:xfrm>
        </p:spPr>
        <p:txBody>
          <a:bodyPr/>
          <a:lstStyle>
            <a:lvl1pPr marL="0" indent="0">
              <a:buClrTx/>
              <a:buFont typeface="Franklin Gothic Medium" panose="020B0603020102020204" pitchFamily="34" charset="0"/>
              <a:buNone/>
              <a:defRPr sz="50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7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98A4DE-C74C-4808-FDCB-EBF6770F28A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/>
          <a:lstStyle/>
          <a:p>
            <a:fld id="{FC20DC8C-422E-4461-B379-B3A1BB987C1F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D1B3FA-E430-88B7-E277-5600359CFE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273800"/>
            <a:ext cx="4859833" cy="584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- Title of Presentation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1F58DB-2C93-B018-29B4-F68DDB674B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4205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F83F67C-6F11-812D-C9A9-0CCF3FAD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78C7A78A-C1EA-450E-95D6-0AE8212DE4C5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7D85C20-697F-36B4-27AB-4369535E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AD7C5E3-7820-0372-2225-AD27411D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4CDB45-9507-051E-FC07-208E38906803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6096000" y="3209400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7E21D00-0F9F-CF9A-2404-7B982CA997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B7C94D0-DD91-0D9E-E79B-7B7E82C21C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" name="Picture 6" descr="Hybrid-elektrisches Fliegen für 50 Passagiere - Projekt FUTPRINT50 ...">
            <a:extLst>
              <a:ext uri="{FF2B5EF4-FFF2-40B4-BE49-F238E27FC236}">
                <a16:creationId xmlns:a16="http://schemas.microsoft.com/office/drawing/2014/main" id="{F2684DBE-FA77-76DF-C870-4EDB1A461B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r="22949"/>
          <a:stretch/>
        </p:blipFill>
        <p:spPr bwMode="auto">
          <a:xfrm>
            <a:off x="7644104" y="2835000"/>
            <a:ext cx="955985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35F32FA-4E29-7109-DECF-6F92ADBE64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23624" y="3131457"/>
            <a:ext cx="2559898" cy="5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135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38599"/>
            <a:ext cx="5616575" cy="1694655"/>
          </a:xfrm>
        </p:spPr>
        <p:txBody>
          <a:bodyPr rIns="0" anchor="t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black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DC56E0-CC7D-87E3-D66D-6BEE83D8AE75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05E904A-C9EA-86A7-9664-F1BEB574F064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vert="horz" wrap="none" lIns="0" tIns="36000" rIns="0" bIns="0" rtlCol="0" anchor="ctr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Datum aus technischen Gründen nicht deaktivieren!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46CC5CD-AF6B-4EF0-3308-79576A9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EF9ED98-5AE0-9DB9-A2FD-AB2BDC2F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SmartArt-Platzhalter 10">
            <a:extLst>
              <a:ext uri="{FF2B5EF4-FFF2-40B4-BE49-F238E27FC236}">
                <a16:creationId xmlns:a16="http://schemas.microsoft.com/office/drawing/2014/main" id="{A96C0EF9-BA74-F815-E094-6E6D6E1F1198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85470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5244B92-11CA-AA31-8AB9-45C253E1FCD6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92178F17-D259-CFA4-628D-049EBD28B82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27EC8CEF-7F13-B3B5-1CA9-5784DB43CE28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0089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1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62E724-8D8E-017B-D237-54AB651DA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A1E83E6-0784-7D15-05B6-ECA93ACB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C24C96CE-57C8-4893-BBB9-11D750138B37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4CFC666-FAD5-95CE-AB04-8312C38E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E88CBA03-8F50-B545-A32B-4EB8051F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6" name="Gruppieren 8">
            <a:extLst>
              <a:ext uri="{FF2B5EF4-FFF2-40B4-BE49-F238E27FC236}">
                <a16:creationId xmlns:a16="http://schemas.microsoft.com/office/drawing/2014/main" id="{4F193AEC-6C33-5D16-E8BD-11008ABD0D2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2" name="Freihandform: Form 9">
              <a:extLst>
                <a:ext uri="{FF2B5EF4-FFF2-40B4-BE49-F238E27FC236}">
                  <a16:creationId xmlns:a16="http://schemas.microsoft.com/office/drawing/2014/main" id="{BA3CA40A-7851-2B35-5B5A-35D208E1840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ihandform: Form 10">
              <a:extLst>
                <a:ext uri="{FF2B5EF4-FFF2-40B4-BE49-F238E27FC236}">
                  <a16:creationId xmlns:a16="http://schemas.microsoft.com/office/drawing/2014/main" id="{E7EC9A8E-93DF-7D38-89A8-78C0093850F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" name="Picture 6" descr="Hybrid-elektrisches Fliegen für 50 Passagiere - Projekt FUTPRINT50 ...">
            <a:extLst>
              <a:ext uri="{FF2B5EF4-FFF2-40B4-BE49-F238E27FC236}">
                <a16:creationId xmlns:a16="http://schemas.microsoft.com/office/drawing/2014/main" id="{F4B5EF91-EF88-3AA5-4012-ACEBF2B1D3F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r="22949"/>
          <a:stretch/>
        </p:blipFill>
        <p:spPr bwMode="auto">
          <a:xfrm>
            <a:off x="10670237" y="836712"/>
            <a:ext cx="955985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FD7B961A-5C26-A596-43EC-BB730A00BE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031" y="6093296"/>
            <a:ext cx="1546396" cy="53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791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300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2C08001-0F3C-B494-75F8-9E71BBFF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B3806E2C-1A14-4752-B806-D0148094636C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B6259812-E65C-E700-2748-83B9B6FC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9484FD1-E4AD-217E-F687-4A210DD2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76DED8B8-EFA6-718F-9119-0912343D0EB1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234776EF-E104-BAD6-7E97-FEE9CFC66A6D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ihandform: Form 10">
              <a:extLst>
                <a:ext uri="{FF2B5EF4-FFF2-40B4-BE49-F238E27FC236}">
                  <a16:creationId xmlns:a16="http://schemas.microsoft.com/office/drawing/2014/main" id="{AB56C35B-7BF5-A86F-9241-BB993C9B0B8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58AFF2-074B-D1FB-1C41-F829102F4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9997053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BE5E7D9-65C6-9061-D956-2409B92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C289A96B-13AD-4125-8DCC-36C3A6BB8F6C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AE2B0FA-73E6-CDD3-8A4F-6051AF03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3FB7E51-B660-A4E3-16CE-5C9FC11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59902170-140E-DD1B-0ABE-04793B9D1C0F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C5FE5ADF-144A-6881-EE4F-B970B5A2EAE1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A0DD601B-ADFA-837B-6B1A-5F76F3B3FCB5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D1336DF-F71A-7856-88D0-0CE77A6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1573962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AC8670-2373-ACE7-1748-0B4F79D1DCA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907"/>
            <a:ext cx="10549061" cy="10074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615B8-B68C-BFF2-C357-D019188813E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71475" y="1592262"/>
            <a:ext cx="11449050" cy="4681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5839F2-D397-6E48-3A61-2C5024B4E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371475" y="6273800"/>
            <a:ext cx="575953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90F709B-A2DC-57A5-E7E6-8518482A8044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EBFDC3C-E9B5-878F-6873-AAF6A36E768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035EDC6-B9F4-55AD-87D2-DD2E60B1592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Picture 6" descr="Hybrid-elektrisches Fliegen für 50 Passagiere - Projekt FUTPRINT50 ...">
            <a:extLst>
              <a:ext uri="{FF2B5EF4-FFF2-40B4-BE49-F238E27FC236}">
                <a16:creationId xmlns:a16="http://schemas.microsoft.com/office/drawing/2014/main" id="{14F682C7-F291-63FE-5B33-677572CB35E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r="22949"/>
          <a:stretch/>
        </p:blipFill>
        <p:spPr bwMode="auto">
          <a:xfrm>
            <a:off x="11067241" y="378158"/>
            <a:ext cx="75328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002F50F-E008-3404-F358-9D59722673F9}"/>
              </a:ext>
            </a:extLst>
          </p:cNvPr>
          <p:cNvSpPr txBox="1"/>
          <p:nvPr userDrawn="1"/>
        </p:nvSpPr>
        <p:spPr bwMode="gray">
          <a:xfrm>
            <a:off x="3107668" y="6323812"/>
            <a:ext cx="5976664" cy="4895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 defTabSz="914347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GB" sz="1400" dirty="0"/>
              <a:t>Rishabh Puri et al.</a:t>
            </a:r>
          </a:p>
          <a:p>
            <a:pPr marL="0" indent="0" algn="l" defTabSz="914347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GB" sz="1400" dirty="0"/>
              <a:t>Pore-resolved simulations of ammonia combustion in porous media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88C51B1-AEB6-B14E-E0C3-B382D4C81E52}"/>
              </a:ext>
            </a:extLst>
          </p:cNvPr>
          <p:cNvSpPr txBox="1"/>
          <p:nvPr userDrawn="1"/>
        </p:nvSpPr>
        <p:spPr bwMode="gray">
          <a:xfrm>
            <a:off x="1271464" y="6316356"/>
            <a:ext cx="1512168" cy="4895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 defTabSz="9143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GB" sz="1000" dirty="0"/>
              <a:t>DFT</a:t>
            </a:r>
          </a:p>
          <a:p>
            <a:pPr marL="0" indent="0" algn="l" defTabSz="9143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GB" sz="1000" dirty="0"/>
              <a:t>Paderborn</a:t>
            </a:r>
          </a:p>
          <a:p>
            <a:pPr marL="0" indent="0" algn="l" defTabSz="9143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GB" sz="1000" dirty="0"/>
              <a:t>15-17</a:t>
            </a:r>
            <a:r>
              <a:rPr lang="en-GB" sz="1000" baseline="30000" dirty="0"/>
              <a:t>th</a:t>
            </a:r>
            <a:r>
              <a:rPr lang="en-GB" sz="1000" dirty="0"/>
              <a:t> Sep. 2025</a:t>
            </a:r>
          </a:p>
        </p:txBody>
      </p:sp>
      <p:pic>
        <p:nvPicPr>
          <p:cNvPr id="15" name="Grafik 14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C668152D-17A9-A398-C15C-21A2686E4FC9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tretch>
            <a:fillRect/>
          </a:stretch>
        </p:blipFill>
        <p:spPr>
          <a:xfrm>
            <a:off x="10112059" y="6404012"/>
            <a:ext cx="955182" cy="3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49" r:id="rId2"/>
    <p:sldLayoutId id="2147483650" r:id="rId3"/>
    <p:sldLayoutId id="2147483651" r:id="rId4"/>
    <p:sldLayoutId id="2147483652" r:id="rId5"/>
    <p:sldLayoutId id="2147483694" r:id="rId6"/>
    <p:sldLayoutId id="2147483653" r:id="rId7"/>
    <p:sldLayoutId id="2147483654" r:id="rId8"/>
    <p:sldLayoutId id="2147483655" r:id="rId9"/>
    <p:sldLayoutId id="2147483656" r:id="rId10"/>
    <p:sldLayoutId id="2147483695" r:id="rId11"/>
    <p:sldLayoutId id="2147483657" r:id="rId12"/>
    <p:sldLayoutId id="2147483696" r:id="rId13"/>
    <p:sldLayoutId id="2147483658" r:id="rId14"/>
    <p:sldLayoutId id="2147483659" r:id="rId15"/>
    <p:sldLayoutId id="2147483660" r:id="rId16"/>
    <p:sldLayoutId id="2147483661" r:id="rId17"/>
    <p:sldLayoutId id="2147483697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86" r:id="rId43"/>
    <p:sldLayoutId id="2147483687" r:id="rId44"/>
    <p:sldLayoutId id="2147483688" r:id="rId45"/>
    <p:sldLayoutId id="2147483689" r:id="rId46"/>
    <p:sldLayoutId id="2147483690" r:id="rId47"/>
    <p:sldLayoutId id="2147483691" r:id="rId48"/>
    <p:sldLayoutId id="2147483692" r:id="rId49"/>
  </p:sldLayoutIdLst>
  <p:transition>
    <p:fade/>
  </p:transition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1459" userDrawn="1">
          <p15:clr>
            <a:srgbClr val="F26B43"/>
          </p15:clr>
        </p15:guide>
        <p15:guide id="6" pos="2547" userDrawn="1">
          <p15:clr>
            <a:srgbClr val="F26B43"/>
          </p15:clr>
        </p15:guide>
        <p15:guide id="7" pos="2683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pos="4997" userDrawn="1">
          <p15:clr>
            <a:srgbClr val="F26B43"/>
          </p15:clr>
        </p15:guide>
        <p15:guide id="11" pos="5133" userDrawn="1">
          <p15:clr>
            <a:srgbClr val="F26B43"/>
          </p15:clr>
        </p15:guide>
        <p15:guide id="12" pos="6221" userDrawn="1">
          <p15:clr>
            <a:srgbClr val="F26B43"/>
          </p15:clr>
        </p15:guide>
        <p15:guide id="13" pos="6357" userDrawn="1">
          <p15:clr>
            <a:srgbClr val="F26B43"/>
          </p15:clr>
        </p15:guide>
        <p15:guide id="14" pos="1935" userDrawn="1">
          <p15:clr>
            <a:srgbClr val="5ACBF0"/>
          </p15:clr>
        </p15:guide>
        <p15:guide id="15" pos="2071" userDrawn="1">
          <p15:clr>
            <a:srgbClr val="5ACBF0"/>
          </p15:clr>
        </p15:guide>
        <p15:guide id="16" pos="5609" userDrawn="1">
          <p15:clr>
            <a:srgbClr val="5ACBF0"/>
          </p15:clr>
        </p15:guide>
        <p15:guide id="17" pos="5745" userDrawn="1">
          <p15:clr>
            <a:srgbClr val="5ACBF0"/>
          </p15:clr>
        </p15:guide>
        <p15:guide id="18" orient="horz" pos="867" userDrawn="1">
          <p15:clr>
            <a:srgbClr val="F26B43"/>
          </p15:clr>
        </p15:guide>
        <p15:guide id="19" orient="horz" pos="1003" userDrawn="1">
          <p15:clr>
            <a:srgbClr val="F26B43"/>
          </p15:clr>
        </p15:guide>
        <p15:guide id="20" orient="horz" pos="1638" userDrawn="1">
          <p15:clr>
            <a:srgbClr val="F26B43"/>
          </p15:clr>
        </p15:guide>
        <p15:guide id="21" orient="horz" pos="1774" userDrawn="1">
          <p15:clr>
            <a:srgbClr val="F26B43"/>
          </p15:clr>
        </p15:guide>
        <p15:guide id="22" orient="horz" pos="2409" userDrawn="1">
          <p15:clr>
            <a:srgbClr val="F26B43"/>
          </p15:clr>
        </p15:guide>
        <p15:guide id="23" orient="horz" pos="2546" userDrawn="1">
          <p15:clr>
            <a:srgbClr val="F26B43"/>
          </p15:clr>
        </p15:guide>
        <p15:guide id="24" orient="horz" pos="3181" userDrawn="1">
          <p15:clr>
            <a:srgbClr val="F26B43"/>
          </p15:clr>
        </p15:guide>
        <p15:guide id="25" orient="horz" pos="3317" userDrawn="1">
          <p15:clr>
            <a:srgbClr val="F26B43"/>
          </p15:clr>
        </p15:guide>
        <p15:guide id="2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8" Type="http://schemas.openxmlformats.org/officeDocument/2006/relationships/hyperlink" Target="https://doi.org/10.1016/j.combustflame.2015.07.012" TargetMode="External"/><Relationship Id="rId26" Type="http://schemas.openxmlformats.org/officeDocument/2006/relationships/image" Target="../media/image34.png"/><Relationship Id="rId3" Type="http://schemas.openxmlformats.org/officeDocument/2006/relationships/image" Target="../media/image32.png"/><Relationship Id="rId21" Type="http://schemas.openxmlformats.org/officeDocument/2006/relationships/image" Target="../media/image29.png"/><Relationship Id="rId7" Type="http://schemas.openxmlformats.org/officeDocument/2006/relationships/image" Target="../media/image320.png"/><Relationship Id="rId17" Type="http://schemas.openxmlformats.org/officeDocument/2006/relationships/image" Target="../media/image270.png"/><Relationship Id="rId25" Type="http://schemas.openxmlformats.org/officeDocument/2006/relationships/image" Target="../media/image38.png"/><Relationship Id="rId2" Type="http://schemas.openxmlformats.org/officeDocument/2006/relationships/image" Target="../media/image28.png"/><Relationship Id="rId20" Type="http://schemas.openxmlformats.org/officeDocument/2006/relationships/hyperlink" Target="https://doi.org/10.1016/0272-8842(95)00125-5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1.png"/><Relationship Id="rId11" Type="http://schemas.openxmlformats.org/officeDocument/2006/relationships/image" Target="../media/image31.png"/><Relationship Id="rId24" Type="http://schemas.openxmlformats.org/officeDocument/2006/relationships/image" Target="../media/image33.png"/><Relationship Id="rId5" Type="http://schemas.openxmlformats.org/officeDocument/2006/relationships/image" Target="../media/image301.png"/><Relationship Id="rId23" Type="http://schemas.openxmlformats.org/officeDocument/2006/relationships/image" Target="../media/image36.png"/><Relationship Id="rId10" Type="http://schemas.openxmlformats.org/officeDocument/2006/relationships/image" Target="../media/image310.png"/><Relationship Id="rId19" Type="http://schemas.openxmlformats.org/officeDocument/2006/relationships/hyperlink" Target="https://doi.org/10.1016/S0010-2180(00)00163-2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250.png"/><Relationship Id="rId22" Type="http://schemas.openxmlformats.org/officeDocument/2006/relationships/image" Target="../media/image35.png"/><Relationship Id="rId27" Type="http://schemas.openxmlformats.org/officeDocument/2006/relationships/hyperlink" Target="https://doi.org/10.1016/j.softx.2021.100775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7.png"/><Relationship Id="rId3" Type="http://schemas.microsoft.com/office/2007/relationships/media" Target="../media/media3.mp4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41.png"/><Relationship Id="rId2" Type="http://schemas.openxmlformats.org/officeDocument/2006/relationships/video" Target="../media/media2.mp4"/><Relationship Id="rId16" Type="http://schemas.openxmlformats.org/officeDocument/2006/relationships/image" Target="../media/image44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40.png"/><Relationship Id="rId5" Type="http://schemas.microsoft.com/office/2007/relationships/media" Target="../media/media4.mp4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video" Target="../media/media3.mp4"/><Relationship Id="rId9" Type="http://schemas.openxmlformats.org/officeDocument/2006/relationships/hyperlink" Target="https://doi.org/10.1039/c9re00429g" TargetMode="External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0.png"/><Relationship Id="rId18" Type="http://schemas.openxmlformats.org/officeDocument/2006/relationships/image" Target="../media/image7.png"/><Relationship Id="rId21" Type="http://schemas.openxmlformats.org/officeDocument/2006/relationships/image" Target="../media/image50.png"/><Relationship Id="rId17" Type="http://schemas.openxmlformats.org/officeDocument/2006/relationships/image" Target="../media/image51.png"/><Relationship Id="rId2" Type="http://schemas.openxmlformats.org/officeDocument/2006/relationships/image" Target="../media/image4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15" Type="http://schemas.openxmlformats.org/officeDocument/2006/relationships/image" Target="../media/image46.png"/><Relationship Id="rId19" Type="http://schemas.openxmlformats.org/officeDocument/2006/relationships/image" Target="../media/image48.png"/><Relationship Id="rId14" Type="http://schemas.openxmlformats.org/officeDocument/2006/relationships/image" Target="../media/image4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60.png"/><Relationship Id="rId18" Type="http://schemas.openxmlformats.org/officeDocument/2006/relationships/image" Target="../media/image7.png"/><Relationship Id="rId3" Type="http://schemas.openxmlformats.org/officeDocument/2006/relationships/image" Target="../media/image45.png"/><Relationship Id="rId21" Type="http://schemas.openxmlformats.org/officeDocument/2006/relationships/image" Target="../media/image49.png"/><Relationship Id="rId7" Type="http://schemas.openxmlformats.org/officeDocument/2006/relationships/image" Target="../media/image56.png"/><Relationship Id="rId17" Type="http://schemas.openxmlformats.org/officeDocument/2006/relationships/image" Target="../media/image51.png"/><Relationship Id="rId2" Type="http://schemas.openxmlformats.org/officeDocument/2006/relationships/image" Target="../media/image4.png"/><Relationship Id="rId16" Type="http://schemas.openxmlformats.org/officeDocument/2006/relationships/image" Target="../media/image61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5" Type="http://schemas.openxmlformats.org/officeDocument/2006/relationships/image" Target="../media/image60.png"/><Relationship Id="rId19" Type="http://schemas.openxmlformats.org/officeDocument/2006/relationships/image" Target="../media/image62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Relationship Id="rId14" Type="http://schemas.openxmlformats.org/officeDocument/2006/relationships/image" Target="../media/image59.png"/><Relationship Id="rId2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6.tmp"/><Relationship Id="rId21" Type="http://schemas.openxmlformats.org/officeDocument/2006/relationships/image" Target="../media/image67.tmp"/><Relationship Id="rId7" Type="http://schemas.openxmlformats.org/officeDocument/2006/relationships/image" Target="../media/image550.png"/><Relationship Id="rId12" Type="http://schemas.openxmlformats.org/officeDocument/2006/relationships/image" Target="../media/image65.png"/><Relationship Id="rId17" Type="http://schemas.openxmlformats.org/officeDocument/2006/relationships/image" Target="../media/image73.png"/><Relationship Id="rId2" Type="http://schemas.openxmlformats.org/officeDocument/2006/relationships/image" Target="../media/image55.png"/><Relationship Id="rId16" Type="http://schemas.openxmlformats.org/officeDocument/2006/relationships/image" Target="../media/image72.png"/><Relationship Id="rId20" Type="http://schemas.openxmlformats.org/officeDocument/2006/relationships/image" Target="../media/image6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image" Target="../media/image490.png"/><Relationship Id="rId24" Type="http://schemas.openxmlformats.org/officeDocument/2006/relationships/image" Target="../media/image690.png"/><Relationship Id="rId5" Type="http://schemas.openxmlformats.org/officeDocument/2006/relationships/image" Target="../media/image64.png"/><Relationship Id="rId15" Type="http://schemas.openxmlformats.org/officeDocument/2006/relationships/image" Target="../media/image66.tmp"/><Relationship Id="rId23" Type="http://schemas.openxmlformats.org/officeDocument/2006/relationships/image" Target="../media/image670.png"/><Relationship Id="rId10" Type="http://schemas.openxmlformats.org/officeDocument/2006/relationships/image" Target="../media/image590.png"/><Relationship Id="rId4" Type="http://schemas.openxmlformats.org/officeDocument/2006/relationships/image" Target="../media/image63.png"/><Relationship Id="rId9" Type="http://schemas.openxmlformats.org/officeDocument/2006/relationships/image" Target="../media/image580.png"/><Relationship Id="rId14" Type="http://schemas.openxmlformats.org/officeDocument/2006/relationships/image" Target="../media/image70.png"/><Relationship Id="rId22" Type="http://schemas.openxmlformats.org/officeDocument/2006/relationships/image" Target="../media/image6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8.png"/><Relationship Id="rId7" Type="http://schemas.openxmlformats.org/officeDocument/2006/relationships/image" Target="../media/image70.tmp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11" Type="http://schemas.openxmlformats.org/officeDocument/2006/relationships/image" Target="../media/image71.png"/><Relationship Id="rId5" Type="http://schemas.openxmlformats.org/officeDocument/2006/relationships/image" Target="../media/image69.tmp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76.png"/><Relationship Id="rId3" Type="http://schemas.microsoft.com/office/2007/relationships/media" Target="../media/media6.mp4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400.png"/><Relationship Id="rId2" Type="http://schemas.openxmlformats.org/officeDocument/2006/relationships/video" Target="../media/media5.mp4"/><Relationship Id="rId16" Type="http://schemas.openxmlformats.org/officeDocument/2006/relationships/image" Target="../media/image84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390.png"/><Relationship Id="rId5" Type="http://schemas.microsoft.com/office/2007/relationships/media" Target="../media/media7.mp4"/><Relationship Id="rId15" Type="http://schemas.openxmlformats.org/officeDocument/2006/relationships/image" Target="../media/image81.png"/><Relationship Id="rId10" Type="http://schemas.openxmlformats.org/officeDocument/2006/relationships/image" Target="../media/image380.png"/><Relationship Id="rId4" Type="http://schemas.openxmlformats.org/officeDocument/2006/relationships/video" Target="../media/media6.mp4"/><Relationship Id="rId9" Type="http://schemas.openxmlformats.org/officeDocument/2006/relationships/hyperlink" Target="https://doi.org/10.1039/c9re00429g" TargetMode="External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mp"/><Relationship Id="rId3" Type="http://schemas.openxmlformats.org/officeDocument/2006/relationships/image" Target="../media/image8.tmp"/><Relationship Id="rId7" Type="http://schemas.openxmlformats.org/officeDocument/2006/relationships/hyperlink" Target="https://doi.org/10.1016/j.proci.2018.09.029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1016/j.combustflame.2019.08.033" TargetMode="External"/><Relationship Id="rId5" Type="http://schemas.openxmlformats.org/officeDocument/2006/relationships/hyperlink" Target="https://doi.org/10.1016/S0082-0784(98)80441-4" TargetMode="External"/><Relationship Id="rId4" Type="http://schemas.openxmlformats.org/officeDocument/2006/relationships/hyperlink" Target="https://doi.org/10.1115/1.400773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i.org/10.1080/00102202.2025.2464805" TargetMode="External"/><Relationship Id="rId4" Type="http://schemas.openxmlformats.org/officeDocument/2006/relationships/hyperlink" Target="https://doi.org/10.1016/j.proci.2022.07.05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12" Type="http://schemas.openxmlformats.org/officeDocument/2006/relationships/hyperlink" Target="https://doi.org/10.1007/s10494-023-00449-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795A6-68D0-083E-8810-12726F68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368300"/>
            <a:ext cx="5616575" cy="4681538"/>
          </a:xfrm>
        </p:spPr>
        <p:txBody>
          <a:bodyPr/>
          <a:lstStyle/>
          <a:p>
            <a:r>
              <a:rPr lang="en-US" dirty="0"/>
              <a:t>Pore-resolved simulations of ammonia combustion in porous inert media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C3F538-CAF3-C51F-F1D7-F5346C509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4000255"/>
            <a:ext cx="5616575" cy="3616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1800" dirty="0"/>
              <a:t>Rishabh Puri</a:t>
            </a:r>
            <a:r>
              <a:rPr lang="fr-FR" sz="1800" baseline="30000" dirty="0"/>
              <a:t>a</a:t>
            </a:r>
            <a:r>
              <a:rPr lang="fr-FR" sz="1800" dirty="0"/>
              <a:t>*, Thorsten Zirwes</a:t>
            </a:r>
            <a:r>
              <a:rPr lang="fr-FR" sz="1800" baseline="30000" dirty="0"/>
              <a:t>b</a:t>
            </a:r>
            <a:r>
              <a:rPr lang="fr-FR" sz="1800" dirty="0"/>
              <a:t>, Oliver T. Stein</a:t>
            </a:r>
            <a:r>
              <a:rPr lang="fr-FR" sz="1800" baseline="30000" dirty="0"/>
              <a:t>a</a:t>
            </a:r>
            <a:endParaRPr lang="en-US" sz="1100" dirty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0005EABD-2806-E2D2-FB0F-B529B111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fld id="{494E3563-B3F7-472F-BD98-E337435332A3}" type="datetime3">
              <a:rPr lang="de-DE" smtClean="0"/>
              <a:t>12/09/25</a:t>
            </a:fld>
            <a:endParaRPr lang="en-US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22305CA1-C370-83F4-736D-5D0285B0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7A3D0F9D-5B7E-F828-8DFC-B82773CA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3032F18-C77E-DDC1-2C2F-A5568DB84E1E}"/>
              </a:ext>
            </a:extLst>
          </p:cNvPr>
          <p:cNvGrpSpPr/>
          <p:nvPr/>
        </p:nvGrpSpPr>
        <p:grpSpPr>
          <a:xfrm>
            <a:off x="6312024" y="1272777"/>
            <a:ext cx="4615977" cy="3162252"/>
            <a:chOff x="6096000" y="188640"/>
            <a:chExt cx="4615977" cy="3162252"/>
          </a:xfrm>
        </p:grpSpPr>
        <p:pic>
          <p:nvPicPr>
            <p:cNvPr id="13" name="Grafik 12" descr="Ein Bild, das Screenshot, Cartoon, Grafikdesign, Grafiken enthält.&#10;&#10;KI-generierte Inhalte können fehlerhaft sein.">
              <a:extLst>
                <a:ext uri="{FF2B5EF4-FFF2-40B4-BE49-F238E27FC236}">
                  <a16:creationId xmlns:a16="http://schemas.microsoft.com/office/drawing/2014/main" id="{14ED8A66-7410-1C92-F50C-F9794382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539" r="16074"/>
            <a:stretch/>
          </p:blipFill>
          <p:spPr>
            <a:xfrm>
              <a:off x="6177140" y="243068"/>
              <a:ext cx="4104456" cy="3107824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E64491E0-EEBA-2BB6-9859-A44F3A28B731}"/>
                </a:ext>
              </a:extLst>
            </p:cNvPr>
            <p:cNvSpPr/>
            <p:nvPr/>
          </p:nvSpPr>
          <p:spPr bwMode="gray">
            <a:xfrm>
              <a:off x="6096000" y="188640"/>
              <a:ext cx="1152128" cy="86409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4074249-06A7-927C-D4CB-81B71EC7ECE1}"/>
                </a:ext>
              </a:extLst>
            </p:cNvPr>
            <p:cNvSpPr/>
            <p:nvPr/>
          </p:nvSpPr>
          <p:spPr bwMode="gray">
            <a:xfrm rot="579201">
              <a:off x="9777532" y="2345847"/>
              <a:ext cx="934445" cy="99150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Untertitel 2">
            <a:extLst>
              <a:ext uri="{FF2B5EF4-FFF2-40B4-BE49-F238E27FC236}">
                <a16:creationId xmlns:a16="http://schemas.microsoft.com/office/drawing/2014/main" id="{641D6567-9A0A-BE20-F276-88BB85F910C5}"/>
              </a:ext>
            </a:extLst>
          </p:cNvPr>
          <p:cNvSpPr txBox="1">
            <a:spLocks/>
          </p:cNvSpPr>
          <p:nvPr/>
        </p:nvSpPr>
        <p:spPr bwMode="gray">
          <a:xfrm>
            <a:off x="342814" y="5049838"/>
            <a:ext cx="5616575" cy="1011236"/>
          </a:xfrm>
          <a:prstGeom prst="rect">
            <a:avLst/>
          </a:prstGeom>
        </p:spPr>
        <p:txBody>
          <a:bodyPr vert="horz" lIns="0" tIns="0" rIns="3600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Deutscher Flammentag, Paderborn University</a:t>
            </a:r>
          </a:p>
          <a:p>
            <a:r>
              <a:rPr lang="en-US" dirty="0"/>
              <a:t>15-17</a:t>
            </a:r>
            <a:r>
              <a:rPr lang="en-US" baseline="30000" dirty="0"/>
              <a:t>th</a:t>
            </a:r>
            <a:r>
              <a:rPr lang="en-US" dirty="0"/>
              <a:t> September 2025</a:t>
            </a: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581B26DF-078A-C443-3445-9F725C1AC637}"/>
              </a:ext>
            </a:extLst>
          </p:cNvPr>
          <p:cNvSpPr txBox="1">
            <a:spLocks/>
          </p:cNvSpPr>
          <p:nvPr/>
        </p:nvSpPr>
        <p:spPr bwMode="gray">
          <a:xfrm>
            <a:off x="399015" y="4435550"/>
            <a:ext cx="5616575" cy="505618"/>
          </a:xfrm>
          <a:prstGeom prst="rect">
            <a:avLst/>
          </a:prstGeom>
        </p:spPr>
        <p:txBody>
          <a:bodyPr vert="horz" lIns="0" tIns="0" rIns="3600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 </a:t>
            </a:r>
            <a:br>
              <a:rPr lang="fr-FR" dirty="0"/>
            </a:br>
            <a:r>
              <a:rPr lang="en-GB" sz="1100" baseline="30000" dirty="0"/>
              <a:t>a </a:t>
            </a:r>
            <a:r>
              <a:rPr lang="en-GB" sz="1100" dirty="0"/>
              <a:t>Karlsruhe Institute of Technology, Engler-</a:t>
            </a:r>
            <a:r>
              <a:rPr lang="en-GB" sz="1100" dirty="0" err="1"/>
              <a:t>Bunte</a:t>
            </a:r>
            <a:r>
              <a:rPr lang="en-GB" sz="1100" dirty="0"/>
              <a:t>-Institute, Thermo-Fluid Systems</a:t>
            </a:r>
          </a:p>
          <a:p>
            <a:r>
              <a:rPr lang="en-GB" sz="1100" baseline="30000" dirty="0"/>
              <a:t>b</a:t>
            </a:r>
            <a:r>
              <a:rPr lang="en-GB" sz="1100" dirty="0"/>
              <a:t> University of Stuttgart, Institute of Reactive Flows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FB217ED-F11A-22A6-7CBA-0CE45AF50BDD}"/>
              </a:ext>
            </a:extLst>
          </p:cNvPr>
          <p:cNvSpPr/>
          <p:nvPr/>
        </p:nvSpPr>
        <p:spPr bwMode="gray">
          <a:xfrm>
            <a:off x="8040216" y="5191771"/>
            <a:ext cx="504056" cy="467394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997B147-8979-21D7-4215-21A0F2A2D360}"/>
              </a:ext>
            </a:extLst>
          </p:cNvPr>
          <p:cNvSpPr/>
          <p:nvPr/>
        </p:nvSpPr>
        <p:spPr bwMode="gray">
          <a:xfrm>
            <a:off x="8832304" y="4621378"/>
            <a:ext cx="288000" cy="288000"/>
          </a:xfrm>
          <a:prstGeom prst="ellipse">
            <a:avLst/>
          </a:prstGeom>
          <a:solidFill>
            <a:srgbClr val="00B0F0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9B014B3-F1BC-F4FC-024A-BFA544F4F27F}"/>
              </a:ext>
            </a:extLst>
          </p:cNvPr>
          <p:cNvSpPr/>
          <p:nvPr/>
        </p:nvSpPr>
        <p:spPr bwMode="gray">
          <a:xfrm>
            <a:off x="7392144" y="4621378"/>
            <a:ext cx="288000" cy="288000"/>
          </a:xfrm>
          <a:prstGeom prst="ellipse">
            <a:avLst/>
          </a:prstGeom>
          <a:solidFill>
            <a:srgbClr val="00B0F0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BE86552-FBDE-0649-5AF4-C51C70FA6CE2}"/>
              </a:ext>
            </a:extLst>
          </p:cNvPr>
          <p:cNvSpPr/>
          <p:nvPr/>
        </p:nvSpPr>
        <p:spPr bwMode="gray">
          <a:xfrm>
            <a:off x="8157392" y="6091213"/>
            <a:ext cx="288000" cy="288000"/>
          </a:xfrm>
          <a:prstGeom prst="ellipse">
            <a:avLst/>
          </a:prstGeom>
          <a:solidFill>
            <a:srgbClr val="00B0F0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H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DD17CBE-30BD-A86D-2DAF-0A40B74571EF}"/>
              </a:ext>
            </a:extLst>
          </p:cNvPr>
          <p:cNvCxnSpPr>
            <a:stCxn id="7" idx="5"/>
            <a:endCxn id="5" idx="1"/>
          </p:cNvCxnSpPr>
          <p:nvPr/>
        </p:nvCxnSpPr>
        <p:spPr bwMode="gray">
          <a:xfrm>
            <a:off x="7637967" y="4867201"/>
            <a:ext cx="476066" cy="39301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EEC5AE8-2E52-7C84-94A0-329F2335E459}"/>
              </a:ext>
            </a:extLst>
          </p:cNvPr>
          <p:cNvCxnSpPr>
            <a:cxnSpLocks/>
            <a:stCxn id="6" idx="3"/>
            <a:endCxn id="5" idx="7"/>
          </p:cNvCxnSpPr>
          <p:nvPr/>
        </p:nvCxnSpPr>
        <p:spPr bwMode="gray">
          <a:xfrm flipH="1">
            <a:off x="8470455" y="4867201"/>
            <a:ext cx="404026" cy="39301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D577611-CC5D-0998-1ABC-7831A546AEF3}"/>
              </a:ext>
            </a:extLst>
          </p:cNvPr>
          <p:cNvCxnSpPr>
            <a:cxnSpLocks/>
            <a:stCxn id="5" idx="4"/>
            <a:endCxn id="8" idx="0"/>
          </p:cNvCxnSpPr>
          <p:nvPr/>
        </p:nvCxnSpPr>
        <p:spPr bwMode="gray">
          <a:xfrm>
            <a:off x="8292244" y="5659165"/>
            <a:ext cx="9148" cy="4320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D3AD0F8E-8EDC-BF5F-677D-0208A52AF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443" y="408368"/>
            <a:ext cx="2559898" cy="5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207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02254-830A-937B-CBA4-379356662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32515BC-5647-ABBD-B893-C77DF22C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modelling of ammonia combustion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A665DA-155B-181C-7339-9029C75472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5" name="Grafik 74">
            <a:extLst>
              <a:ext uri="{FF2B5EF4-FFF2-40B4-BE49-F238E27FC236}">
                <a16:creationId xmlns:a16="http://schemas.microsoft.com/office/drawing/2014/main" id="{0C3CF6BE-DF11-3C8B-C51B-1F2CF6FF2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848" y="1537060"/>
            <a:ext cx="1530443" cy="1537378"/>
          </a:xfrm>
          <a:prstGeom prst="rect">
            <a:avLst/>
          </a:prstGeom>
        </p:spPr>
      </p:pic>
      <p:sp>
        <p:nvSpPr>
          <p:cNvPr id="76" name="Rechteck 75">
            <a:extLst>
              <a:ext uri="{FF2B5EF4-FFF2-40B4-BE49-F238E27FC236}">
                <a16:creationId xmlns:a16="http://schemas.microsoft.com/office/drawing/2014/main" id="{D1DA4E95-B971-8C29-F034-BA41F8A386B1}"/>
              </a:ext>
            </a:extLst>
          </p:cNvPr>
          <p:cNvSpPr/>
          <p:nvPr/>
        </p:nvSpPr>
        <p:spPr bwMode="gray">
          <a:xfrm>
            <a:off x="5633408" y="1484784"/>
            <a:ext cx="1686728" cy="165111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23718986-6823-77E1-CC09-5FA77F0E9E60}"/>
                  </a:ext>
                </a:extLst>
              </p:cNvPr>
              <p:cNvSpPr/>
              <p:nvPr/>
            </p:nvSpPr>
            <p:spPr bwMode="gray">
              <a:xfrm>
                <a:off x="8112223" y="1316855"/>
                <a:ext cx="2808313" cy="683666"/>
              </a:xfrm>
              <a:prstGeom prst="rect">
                <a:avLst/>
              </a:prstGeom>
              <a:solidFill>
                <a:schemeClr val="accent1">
                  <a:tint val="66000"/>
                  <a:satMod val="160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r>
                  <a:rPr lang="en-GB" sz="1200" b="1" dirty="0">
                    <a:solidFill>
                      <a:srgbClr val="000000"/>
                    </a:solidFill>
                  </a:rPr>
                  <a:t>Mean pore diameter,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de-DE" sz="1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GB" sz="1200" b="1" dirty="0">
                  <a:solidFill>
                    <a:srgbClr val="000000"/>
                  </a:solidFill>
                </a:endParaRPr>
              </a:p>
              <a:p>
                <a:r>
                  <a:rPr lang="en-GB" sz="1200" b="1" dirty="0">
                    <a:solidFill>
                      <a:srgbClr val="000000"/>
                    </a:solidFill>
                  </a:rPr>
                  <a:t>Specific surface area,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sz="1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endParaRPr lang="en-GB" sz="1200" b="1" dirty="0">
                  <a:solidFill>
                    <a:srgbClr val="000000"/>
                  </a:solidFill>
                </a:endParaRPr>
              </a:p>
              <a:p>
                <a:r>
                  <a:rPr lang="en-GB" sz="1200" b="1" dirty="0">
                    <a:solidFill>
                      <a:srgbClr val="000000"/>
                    </a:solidFill>
                  </a:rPr>
                  <a:t>Porosity, </a:t>
                </a:r>
                <a14:m>
                  <m:oMath xmlns:m="http://schemas.openxmlformats.org/officeDocument/2006/math">
                    <m:r>
                      <a:rPr lang="en-GB" sz="1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endParaRPr lang="en-GB" sz="1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23718986-6823-77E1-CC09-5FA77F0E9E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8112223" y="1316855"/>
                <a:ext cx="2808313" cy="683666"/>
              </a:xfrm>
              <a:prstGeom prst="rect">
                <a:avLst/>
              </a:prstGeom>
              <a:blipFill>
                <a:blip r:embed="rId3"/>
                <a:stretch>
                  <a:fillRect b="-3540"/>
                </a:stretch>
              </a:blipFill>
              <a:ln w="31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feld 77">
            <a:extLst>
              <a:ext uri="{FF2B5EF4-FFF2-40B4-BE49-F238E27FC236}">
                <a16:creationId xmlns:a16="http://schemas.microsoft.com/office/drawing/2014/main" id="{D962186F-81EE-8880-5351-2760BD51001E}"/>
              </a:ext>
            </a:extLst>
          </p:cNvPr>
          <p:cNvSpPr txBox="1"/>
          <p:nvPr/>
        </p:nvSpPr>
        <p:spPr bwMode="gray">
          <a:xfrm rot="16200000">
            <a:off x="10365975" y="1295353"/>
            <a:ext cx="682928" cy="7259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l-GR" sz="1400" dirty="0">
                <a:solidFill>
                  <a:schemeClr val="bg1"/>
                </a:solidFill>
              </a:rPr>
              <a:t>μ</a:t>
            </a:r>
            <a:r>
              <a:rPr lang="de-DE" sz="1400" dirty="0">
                <a:solidFill>
                  <a:schemeClr val="bg1"/>
                </a:solidFill>
              </a:rPr>
              <a:t>-CT</a:t>
            </a:r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>
                <a:solidFill>
                  <a:schemeClr val="bg1"/>
                </a:solidFill>
              </a:rPr>
              <a:t>Scans</a:t>
            </a:r>
            <a:endParaRPr lang="en-GB" sz="1400" dirty="0" err="1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66105D58-D21D-B5B4-4539-802F993131D5}"/>
                  </a:ext>
                </a:extLst>
              </p:cNvPr>
              <p:cNvSpPr/>
              <p:nvPr/>
            </p:nvSpPr>
            <p:spPr bwMode="gray">
              <a:xfrm>
                <a:off x="8112223" y="2457302"/>
                <a:ext cx="3384377" cy="683666"/>
              </a:xfrm>
              <a:prstGeom prst="rect">
                <a:avLst/>
              </a:prstGeom>
              <a:solidFill>
                <a:schemeClr val="accent1">
                  <a:tint val="66000"/>
                  <a:satMod val="160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r>
                  <a:rPr lang="en-GB" sz="1200" b="1" dirty="0">
                    <a:solidFill>
                      <a:srgbClr val="000000"/>
                    </a:solidFill>
                  </a:rPr>
                  <a:t>Tortuosity factor, </a:t>
                </a:r>
                <a14:m>
                  <m:oMath xmlns:m="http://schemas.openxmlformats.org/officeDocument/2006/math">
                    <m:r>
                      <a:rPr lang="en-GB" sz="1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endParaRPr lang="en-GB" sz="1200" b="1" dirty="0">
                  <a:solidFill>
                    <a:srgbClr val="000000"/>
                  </a:solidFill>
                </a:endParaRPr>
              </a:p>
              <a:p>
                <a:r>
                  <a:rPr lang="en-GB" sz="1200" b="1" dirty="0">
                    <a:solidFill>
                      <a:srgbClr val="000000"/>
                    </a:solidFill>
                  </a:rPr>
                  <a:t>Axial thermal conductivity factor, </a:t>
                </a:r>
                <a14:m>
                  <m:oMath xmlns:m="http://schemas.openxmlformats.org/officeDocument/2006/math">
                    <m:r>
                      <a:rPr lang="de-DE" sz="1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endParaRPr lang="en-GB" sz="1200" b="1" dirty="0">
                  <a:solidFill>
                    <a:srgbClr val="000000"/>
                  </a:solidFill>
                </a:endParaRPr>
              </a:p>
              <a:p>
                <a:r>
                  <a:rPr lang="en-GB" sz="1200" b="1" dirty="0">
                    <a:solidFill>
                      <a:srgbClr val="000000"/>
                    </a:solidFill>
                  </a:rPr>
                  <a:t>Extinction coefficient, </a:t>
                </a:r>
                <a14:m>
                  <m:oMath xmlns:m="http://schemas.openxmlformats.org/officeDocument/2006/math">
                    <m:r>
                      <a:rPr lang="en-GB" sz="1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𝜿</m:t>
                    </m:r>
                  </m:oMath>
                </a14:m>
                <a:endParaRPr lang="en-GB" sz="1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66105D58-D21D-B5B4-4539-802F993131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8112223" y="2457302"/>
                <a:ext cx="3384377" cy="683666"/>
              </a:xfrm>
              <a:prstGeom prst="rect">
                <a:avLst/>
              </a:prstGeom>
              <a:blipFill>
                <a:blip r:embed="rId4"/>
                <a:stretch>
                  <a:fillRect b="-2655"/>
                </a:stretch>
              </a:blipFill>
              <a:ln w="31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feld 79">
            <a:extLst>
              <a:ext uri="{FF2B5EF4-FFF2-40B4-BE49-F238E27FC236}">
                <a16:creationId xmlns:a16="http://schemas.microsoft.com/office/drawing/2014/main" id="{5B0C4F79-FA25-5E31-F927-511CC95805B8}"/>
              </a:ext>
            </a:extLst>
          </p:cNvPr>
          <p:cNvSpPr txBox="1"/>
          <p:nvPr/>
        </p:nvSpPr>
        <p:spPr bwMode="gray">
          <a:xfrm rot="16200000">
            <a:off x="11011121" y="2654015"/>
            <a:ext cx="682928" cy="2880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>
                <a:solidFill>
                  <a:schemeClr val="bg1"/>
                </a:solidFill>
              </a:rPr>
              <a:t>PUMA</a:t>
            </a:r>
            <a:endParaRPr lang="en-GB" sz="1400" dirty="0" err="1">
              <a:solidFill>
                <a:schemeClr val="bg1"/>
              </a:solidFill>
            </a:endParaRPr>
          </a:p>
        </p:txBody>
      </p: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60B31353-B05A-5917-AAC7-92A2B0581378}"/>
              </a:ext>
            </a:extLst>
          </p:cNvPr>
          <p:cNvCxnSpPr>
            <a:cxnSpLocks/>
            <a:stCxn id="88" idx="2"/>
            <a:endCxn id="77" idx="1"/>
          </p:cNvCxnSpPr>
          <p:nvPr/>
        </p:nvCxnSpPr>
        <p:spPr bwMode="gray">
          <a:xfrm flipV="1">
            <a:off x="7889090" y="1658688"/>
            <a:ext cx="223133" cy="635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3C45092C-D4F5-D832-B0D8-B3685819554A}"/>
              </a:ext>
            </a:extLst>
          </p:cNvPr>
          <p:cNvCxnSpPr>
            <a:cxnSpLocks/>
            <a:stCxn id="88" idx="2"/>
            <a:endCxn id="79" idx="1"/>
          </p:cNvCxnSpPr>
          <p:nvPr/>
        </p:nvCxnSpPr>
        <p:spPr bwMode="gray">
          <a:xfrm>
            <a:off x="7889090" y="2294247"/>
            <a:ext cx="223133" cy="504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880AB689-5388-AB00-7424-A39B986B2E2C}"/>
                  </a:ext>
                </a:extLst>
              </p:cNvPr>
              <p:cNvSpPr/>
              <p:nvPr/>
            </p:nvSpPr>
            <p:spPr bwMode="gray">
              <a:xfrm>
                <a:off x="452262" y="1466710"/>
                <a:ext cx="1361095" cy="683666"/>
              </a:xfrm>
              <a:prstGeom prst="rect">
                <a:avLst/>
              </a:prstGeom>
              <a:solidFill>
                <a:schemeClr val="accent1">
                  <a:tint val="66000"/>
                  <a:satMod val="160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𝑁𝑢</m:t>
                      </m:r>
                      <m:f>
                        <m:fPr>
                          <m:ctrl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880AB689-5388-AB00-7424-A39B986B2E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52262" y="1466710"/>
                <a:ext cx="1361095" cy="6836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1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hteck 87">
            <a:extLst>
              <a:ext uri="{FF2B5EF4-FFF2-40B4-BE49-F238E27FC236}">
                <a16:creationId xmlns:a16="http://schemas.microsoft.com/office/drawing/2014/main" id="{D4101566-26AE-7760-E72A-4634BC3F426D}"/>
              </a:ext>
            </a:extLst>
          </p:cNvPr>
          <p:cNvSpPr/>
          <p:nvPr/>
        </p:nvSpPr>
        <p:spPr bwMode="gray">
          <a:xfrm rot="16200000">
            <a:off x="6919100" y="2092946"/>
            <a:ext cx="1537377" cy="402603"/>
          </a:xfrm>
          <a:prstGeom prst="rect">
            <a:avLst/>
          </a:prstGeom>
          <a:solidFill>
            <a:schemeClr val="accent1">
              <a:tint val="66000"/>
              <a:satMod val="16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GB" sz="1200" dirty="0">
                <a:solidFill>
                  <a:srgbClr val="000000"/>
                </a:solidFill>
              </a:rPr>
              <a:t>Effective material properties </a:t>
            </a:r>
          </a:p>
        </p:txBody>
      </p: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24CFF056-5CF3-E24D-755B-D1CEF3F9717A}"/>
              </a:ext>
            </a:extLst>
          </p:cNvPr>
          <p:cNvCxnSpPr>
            <a:cxnSpLocks/>
            <a:stCxn id="76" idx="3"/>
            <a:endCxn id="88" idx="0"/>
          </p:cNvCxnSpPr>
          <p:nvPr/>
        </p:nvCxnSpPr>
        <p:spPr bwMode="gray">
          <a:xfrm flipV="1">
            <a:off x="7320136" y="2294247"/>
            <a:ext cx="166351" cy="16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85">
                <a:extLst>
                  <a:ext uri="{FF2B5EF4-FFF2-40B4-BE49-F238E27FC236}">
                    <a16:creationId xmlns:a16="http://schemas.microsoft.com/office/drawing/2014/main" id="{87A6D8E7-4747-FDB8-2B30-6CFCEB65408D}"/>
                  </a:ext>
                </a:extLst>
              </p:cNvPr>
              <p:cNvSpPr/>
              <p:nvPr/>
            </p:nvSpPr>
            <p:spPr bwMode="gray">
              <a:xfrm>
                <a:off x="2135560" y="1483932"/>
                <a:ext cx="1411188" cy="683666"/>
              </a:xfrm>
              <a:prstGeom prst="rect">
                <a:avLst/>
              </a:prstGeom>
              <a:solidFill>
                <a:schemeClr val="accent1">
                  <a:tint val="66000"/>
                  <a:satMod val="160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de-DE" sz="1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Rechteck 85">
                <a:extLst>
                  <a:ext uri="{FF2B5EF4-FFF2-40B4-BE49-F238E27FC236}">
                    <a16:creationId xmlns:a16="http://schemas.microsoft.com/office/drawing/2014/main" id="{87A6D8E7-4747-FDB8-2B30-6CFCEB654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2135560" y="1483932"/>
                <a:ext cx="1411188" cy="6836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1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85">
                <a:extLst>
                  <a:ext uri="{FF2B5EF4-FFF2-40B4-BE49-F238E27FC236}">
                    <a16:creationId xmlns:a16="http://schemas.microsoft.com/office/drawing/2014/main" id="{3B9DAB07-F423-C78E-62F8-53DD77D85387}"/>
                  </a:ext>
                </a:extLst>
              </p:cNvPr>
              <p:cNvSpPr/>
              <p:nvPr/>
            </p:nvSpPr>
            <p:spPr bwMode="gray">
              <a:xfrm>
                <a:off x="3850282" y="1483932"/>
                <a:ext cx="1469657" cy="683666"/>
              </a:xfrm>
              <a:prstGeom prst="rect">
                <a:avLst/>
              </a:prstGeom>
              <a:solidFill>
                <a:schemeClr val="accent1">
                  <a:tint val="66000"/>
                  <a:satMod val="160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Rechteck 85">
                <a:extLst>
                  <a:ext uri="{FF2B5EF4-FFF2-40B4-BE49-F238E27FC236}">
                    <a16:creationId xmlns:a16="http://schemas.microsoft.com/office/drawing/2014/main" id="{3B9DAB07-F423-C78E-62F8-53DD77D85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850282" y="1483932"/>
                <a:ext cx="1469657" cy="6836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1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hteck 82">
            <a:extLst>
              <a:ext uri="{FF2B5EF4-FFF2-40B4-BE49-F238E27FC236}">
                <a16:creationId xmlns:a16="http://schemas.microsoft.com/office/drawing/2014/main" id="{CB6D4E30-D197-7F06-6713-085B7963157F}"/>
              </a:ext>
            </a:extLst>
          </p:cNvPr>
          <p:cNvSpPr/>
          <p:nvPr/>
        </p:nvSpPr>
        <p:spPr bwMode="gray">
          <a:xfrm>
            <a:off x="596279" y="2368531"/>
            <a:ext cx="4608512" cy="1109877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299888-652D-07D9-1518-F1B47C299D60}"/>
                  </a:ext>
                </a:extLst>
              </p:cNvPr>
              <p:cNvSpPr txBox="1"/>
              <p:nvPr/>
            </p:nvSpPr>
            <p:spPr bwMode="gray">
              <a:xfrm>
                <a:off x="905155" y="2527638"/>
                <a:ext cx="1717797" cy="360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𝑁𝑢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3.7</m:t>
                          </m:r>
                          <m:r>
                            <a:rPr lang="de-DE" sz="1400" b="0" i="1" smtClean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𝑅𝑒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0.38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𝑃𝑟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0.25</m:t>
                          </m:r>
                        </m:sup>
                      </m:sSup>
                    </m:oMath>
                  </m:oMathPara>
                </a14:m>
                <a:endParaRPr lang="de-DE" sz="1400" dirty="0" err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299888-652D-07D9-1518-F1B47C299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905155" y="2527638"/>
                <a:ext cx="1717797" cy="360040"/>
              </a:xfrm>
              <a:prstGeom prst="rect">
                <a:avLst/>
              </a:prstGeom>
              <a:blipFill>
                <a:blip r:embed="rId8"/>
                <a:stretch>
                  <a:fillRect l="-2128" r="-7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8516AC-0068-E3C1-8E78-3140898C68D8}"/>
                  </a:ext>
                </a:extLst>
              </p:cNvPr>
              <p:cNvSpPr txBox="1"/>
              <p:nvPr/>
            </p:nvSpPr>
            <p:spPr bwMode="gray">
              <a:xfrm>
                <a:off x="2896318" y="2524719"/>
                <a:ext cx="2020440" cy="360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=5.67×</m:t>
                    </m:r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de-DE" sz="1400" dirty="0"/>
                  <a:t> Wm</a:t>
                </a:r>
                <a:r>
                  <a:rPr lang="de-DE" sz="1400" baseline="30000" dirty="0"/>
                  <a:t>-2</a:t>
                </a:r>
                <a:r>
                  <a:rPr lang="de-DE" sz="1400" dirty="0"/>
                  <a:t>K</a:t>
                </a:r>
                <a:r>
                  <a:rPr lang="de-DE" sz="1400" baseline="30000" dirty="0"/>
                  <a:t>-4</a:t>
                </a:r>
                <a:endParaRPr lang="de-DE" sz="1400" baseline="30000" dirty="0" err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8516AC-0068-E3C1-8E78-3140898C6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2896318" y="2524719"/>
                <a:ext cx="2020440" cy="360040"/>
              </a:xfrm>
              <a:prstGeom prst="rect">
                <a:avLst/>
              </a:prstGeom>
              <a:blipFill>
                <a:blip r:embed="rId9"/>
                <a:stretch>
                  <a:fillRect l="-2108" t="-13559" r="-30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6B4F3E-1976-D17E-C343-B82205A73334}"/>
                  </a:ext>
                </a:extLst>
              </p:cNvPr>
              <p:cNvSpPr txBox="1"/>
              <p:nvPr/>
            </p:nvSpPr>
            <p:spPr bwMode="gray">
              <a:xfrm>
                <a:off x="908620" y="3033834"/>
                <a:ext cx="2020440" cy="360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=293 </m:t>
                    </m:r>
                  </m:oMath>
                </a14:m>
                <a:r>
                  <a:rPr lang="de-DE" sz="1400" dirty="0"/>
                  <a:t>K</a:t>
                </a:r>
                <a:endParaRPr lang="de-DE" sz="1400" baseline="30000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6B4F3E-1976-D17E-C343-B82205A73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908620" y="3033834"/>
                <a:ext cx="2020440" cy="360040"/>
              </a:xfrm>
              <a:prstGeom prst="rect">
                <a:avLst/>
              </a:prstGeom>
              <a:blipFill>
                <a:blip r:embed="rId10"/>
                <a:stretch>
                  <a:fillRect l="-3021" t="-152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B861271-D9F8-1B71-15EB-C9EFD43A29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4000688"/>
                  </p:ext>
                </p:extLst>
              </p:nvPr>
            </p:nvGraphicFramePr>
            <p:xfrm>
              <a:off x="623392" y="3790227"/>
              <a:ext cx="2088232" cy="2211007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292715">
                      <a:extLst>
                        <a:ext uri="{9D8B030D-6E8A-4147-A177-3AD203B41FA5}">
                          <a16:colId xmlns:a16="http://schemas.microsoft.com/office/drawing/2014/main" val="954791764"/>
                        </a:ext>
                      </a:extLst>
                    </a:gridCol>
                    <a:gridCol w="795517">
                      <a:extLst>
                        <a:ext uri="{9D8B030D-6E8A-4147-A177-3AD203B41FA5}">
                          <a16:colId xmlns:a16="http://schemas.microsoft.com/office/drawing/2014/main" val="3500363295"/>
                        </a:ext>
                      </a:extLst>
                    </a:gridCol>
                  </a:tblGrid>
                  <a:tr h="274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Property (unit)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SiSiC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3103119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1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oMath>
                          </a14:m>
                          <a:r>
                            <a:rPr lang="de-DE" sz="1200" dirty="0"/>
                            <a:t>(%)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72.9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280750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2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de-DE" sz="12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200" dirty="0"/>
                            <a:t>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2.85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8655543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2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de-DE" sz="12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200" dirty="0"/>
                            <a:t>(m</a:t>
                          </a:r>
                          <a:r>
                            <a:rPr lang="de-DE" sz="1200" baseline="30000" dirty="0"/>
                            <a:t>-1</a:t>
                          </a:r>
                          <a:r>
                            <a:rPr lang="de-DE" sz="1200" baseline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891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429042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1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oMath>
                          </a14:m>
                          <a:r>
                            <a:rPr lang="de-DE" sz="1200" baseline="0" dirty="0"/>
                            <a:t> (-)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1.48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0838180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sz="1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oMath>
                          </a14:m>
                          <a:r>
                            <a:rPr lang="de-DE" sz="1200" baseline="0" dirty="0"/>
                            <a:t> (Wm</a:t>
                          </a:r>
                          <a:r>
                            <a:rPr lang="de-DE" sz="1200" baseline="30000" dirty="0"/>
                            <a:t>-1</a:t>
                          </a:r>
                          <a:r>
                            <a:rPr lang="de-DE" sz="1200" baseline="0" dirty="0"/>
                            <a:t>K</a:t>
                          </a:r>
                          <a:r>
                            <a:rPr lang="de-DE" sz="1200" baseline="30000" dirty="0"/>
                            <a:t>-1</a:t>
                          </a:r>
                          <a:r>
                            <a:rPr lang="de-DE" sz="1200" baseline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10.4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457011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sz="1200" b="1" i="1" baseline="0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oMath>
                          </a14:m>
                          <a:r>
                            <a:rPr lang="de-DE" sz="1200" b="1" baseline="0" dirty="0"/>
                            <a:t> </a:t>
                          </a:r>
                          <a:r>
                            <a:rPr lang="de-DE" sz="1200" b="0" baseline="0" dirty="0"/>
                            <a:t>(-)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-0.53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3837224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1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𝜿</m:t>
                              </m:r>
                            </m:oMath>
                          </a14:m>
                          <a:r>
                            <a:rPr lang="de-DE" sz="1200" b="0" baseline="0" dirty="0"/>
                            <a:t> (m</a:t>
                          </a:r>
                          <a:r>
                            <a:rPr lang="de-DE" sz="1200" b="0" baseline="30000" dirty="0"/>
                            <a:t>-1</a:t>
                          </a:r>
                          <a:r>
                            <a:rPr lang="de-DE" sz="1200" b="0" baseline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650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7651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B861271-D9F8-1B71-15EB-C9EFD43A29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4000688"/>
                  </p:ext>
                </p:extLst>
              </p:nvPr>
            </p:nvGraphicFramePr>
            <p:xfrm>
              <a:off x="623392" y="3790227"/>
              <a:ext cx="2088232" cy="2211007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292715">
                      <a:extLst>
                        <a:ext uri="{9D8B030D-6E8A-4147-A177-3AD203B41FA5}">
                          <a16:colId xmlns:a16="http://schemas.microsoft.com/office/drawing/2014/main" val="954791764"/>
                        </a:ext>
                      </a:extLst>
                    </a:gridCol>
                    <a:gridCol w="795517">
                      <a:extLst>
                        <a:ext uri="{9D8B030D-6E8A-4147-A177-3AD203B41FA5}">
                          <a16:colId xmlns:a16="http://schemas.microsoft.com/office/drawing/2014/main" val="3500363295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Property (unit)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SiSiC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310311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1"/>
                          <a:stretch>
                            <a:fillRect l="-472" t="-102222" r="-62736" b="-6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72.9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280750"/>
                      </a:ext>
                    </a:extLst>
                  </a:tr>
                  <a:tr h="290767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1"/>
                          <a:stretch>
                            <a:fillRect l="-472" t="-189583" r="-62736" b="-4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2.85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865554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1"/>
                          <a:stretch>
                            <a:fillRect l="-472" t="-308889" r="-62736" b="-4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891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42904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1"/>
                          <a:stretch>
                            <a:fillRect l="-472" t="-400000" r="-62736" b="-30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1.48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083818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1"/>
                          <a:stretch>
                            <a:fillRect l="-472" t="-511111" r="-62736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10.4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45701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1"/>
                          <a:stretch>
                            <a:fillRect l="-472" t="-611111" r="-62736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-0.53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38372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1"/>
                          <a:stretch>
                            <a:fillRect l="-472" t="-711111" r="-6273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650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76516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9A54EA98-4A64-9506-42FD-4A02FDE6E6CA}"/>
                  </a:ext>
                </a:extLst>
              </p:cNvPr>
              <p:cNvSpPr txBox="1"/>
              <p:nvPr/>
            </p:nvSpPr>
            <p:spPr bwMode="gray">
              <a:xfrm>
                <a:off x="2133149" y="3030076"/>
                <a:ext cx="2020440" cy="360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kern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ker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400" b="0" i="1" kern="0">
                              <a:latin typeface="Cambria Math" panose="02040503050406030204" pitchFamily="18" charset="0"/>
                            </a:rPr>
                            <m:t>𝑑𝑖𝑠𝑝</m:t>
                          </m:r>
                        </m:sub>
                      </m:sSub>
                      <m:r>
                        <a:rPr lang="de-DE" sz="1400" b="0" i="1" kern="0" smtClean="0">
                          <a:latin typeface="Cambria Math" panose="02040503050406030204" pitchFamily="18" charset="0"/>
                        </a:rPr>
                        <m:t>=10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de-DE" sz="1400" baseline="30000" dirty="0" err="1"/>
              </a:p>
            </p:txBody>
          </p:sp>
        </mc:Choice>
        <mc:Fallback xmlns=""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9A54EA98-4A64-9506-42FD-4A02FDE6E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2133149" y="3030076"/>
                <a:ext cx="2020440" cy="36004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BCD34652-E7AE-2208-6B07-73784EBE81CA}"/>
              </a:ext>
            </a:extLst>
          </p:cNvPr>
          <p:cNvSpPr txBox="1"/>
          <p:nvPr/>
        </p:nvSpPr>
        <p:spPr bwMode="gray">
          <a:xfrm>
            <a:off x="384983" y="856766"/>
            <a:ext cx="9095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Volume-averaged Simulation (VAS) with solver EBIvasFoam</a:t>
            </a:r>
            <a:r>
              <a:rPr lang="en-US" sz="2400" b="1" baseline="30000" dirty="0">
                <a:solidFill>
                  <a:schemeClr val="bg2"/>
                </a:solidFill>
              </a:rPr>
              <a:t>1</a:t>
            </a:r>
            <a:endParaRPr lang="en-GB" sz="2400" b="1" baseline="30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859A2B4-E32E-1E6D-1230-3EE59CE687CB}"/>
              </a:ext>
            </a:extLst>
          </p:cNvPr>
          <p:cNvSpPr txBox="1"/>
          <p:nvPr/>
        </p:nvSpPr>
        <p:spPr bwMode="gray">
          <a:xfrm>
            <a:off x="454224" y="1470426"/>
            <a:ext cx="169168" cy="2699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sz="1400" dirty="0"/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7B722ED-F108-18EC-8D2F-99F39D93CFA5}"/>
              </a:ext>
            </a:extLst>
          </p:cNvPr>
          <p:cNvSpPr txBox="1"/>
          <p:nvPr/>
        </p:nvSpPr>
        <p:spPr bwMode="gray">
          <a:xfrm>
            <a:off x="2157390" y="1483932"/>
            <a:ext cx="169168" cy="2699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sz="1400" dirty="0"/>
              <a:t>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D91C175-0C21-DD00-9ABF-92653270A137}"/>
              </a:ext>
            </a:extLst>
          </p:cNvPr>
          <p:cNvSpPr txBox="1"/>
          <p:nvPr/>
        </p:nvSpPr>
        <p:spPr bwMode="gray">
          <a:xfrm>
            <a:off x="3876438" y="1483932"/>
            <a:ext cx="169168" cy="2699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sz="1400" dirty="0"/>
              <a:t>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95B41FD-7D19-1BAD-B918-8D056E042EE1}"/>
              </a:ext>
            </a:extLst>
          </p:cNvPr>
          <p:cNvSpPr/>
          <p:nvPr/>
        </p:nvSpPr>
        <p:spPr>
          <a:xfrm>
            <a:off x="2711624" y="5665878"/>
            <a:ext cx="45276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GB" sz="1100" dirty="0"/>
              <a:t>Bedoya et al., </a:t>
            </a:r>
            <a:r>
              <a:rPr lang="en-GB" sz="1100" dirty="0">
                <a:hlinkClick r:id="rId18"/>
              </a:rPr>
              <a:t>https://doi.org/10.1016/j.combustflame.2015.07.012</a:t>
            </a:r>
            <a:endParaRPr lang="en-GB" sz="1100" dirty="0"/>
          </a:p>
          <a:p>
            <a:pPr marL="228600" indent="-228600">
              <a:buAutoNum type="arabicPeriod"/>
            </a:pPr>
            <a:r>
              <a:rPr lang="en-GB" sz="1100" dirty="0"/>
              <a:t>Brenner et al., </a:t>
            </a:r>
            <a:r>
              <a:rPr lang="en-GB" sz="1100" dirty="0">
                <a:hlinkClick r:id="rId19"/>
              </a:rPr>
              <a:t>https://doi.org/10.1016/S0010-2180(00)00163-2 </a:t>
            </a:r>
            <a:endParaRPr lang="en-GB" sz="1100" dirty="0"/>
          </a:p>
          <a:p>
            <a:pPr marL="228600" indent="-228600">
              <a:buAutoNum type="arabicPeriod"/>
            </a:pPr>
            <a:r>
              <a:rPr lang="en-GB" sz="1100" dirty="0"/>
              <a:t>Liu et al., </a:t>
            </a:r>
            <a:r>
              <a:rPr lang="en-GB" sz="1100" dirty="0">
                <a:solidFill>
                  <a:srgbClr val="0C9B88"/>
                </a:solidFill>
                <a:hlinkClick r:id="rId20"/>
              </a:rPr>
              <a:t>https://doi.org/10.1016/0272-8842(95)00125-5 </a:t>
            </a:r>
            <a:endParaRPr lang="en-GB" sz="1100" dirty="0">
              <a:solidFill>
                <a:srgbClr val="0C9B88"/>
              </a:solidFill>
            </a:endParaRPr>
          </a:p>
          <a:p>
            <a:endParaRPr lang="en-GB" sz="1100" dirty="0"/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8923AD08-83D7-A503-B6D6-87B9B51A7C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57099" y="3521826"/>
            <a:ext cx="4825761" cy="1165247"/>
          </a:xfrm>
          <a:prstGeom prst="rect">
            <a:avLst/>
          </a:prstGeom>
        </p:spPr>
      </p:pic>
      <p:cxnSp>
        <p:nvCxnSpPr>
          <p:cNvPr id="16" name="Straight Arrow Connector 20">
            <a:extLst>
              <a:ext uri="{FF2B5EF4-FFF2-40B4-BE49-F238E27FC236}">
                <a16:creationId xmlns:a16="http://schemas.microsoft.com/office/drawing/2014/main" id="{71B77C21-9744-0DF9-55CE-B442FED2BD5F}"/>
              </a:ext>
            </a:extLst>
          </p:cNvPr>
          <p:cNvCxnSpPr>
            <a:cxnSpLocks/>
          </p:cNvCxnSpPr>
          <p:nvPr/>
        </p:nvCxnSpPr>
        <p:spPr bwMode="gray">
          <a:xfrm flipV="1">
            <a:off x="6846357" y="4766454"/>
            <a:ext cx="2448272" cy="170586"/>
          </a:xfrm>
          <a:prstGeom prst="straightConnector1">
            <a:avLst/>
          </a:prstGeom>
          <a:ln w="952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1">
            <a:extLst>
              <a:ext uri="{FF2B5EF4-FFF2-40B4-BE49-F238E27FC236}">
                <a16:creationId xmlns:a16="http://schemas.microsoft.com/office/drawing/2014/main" id="{0103206E-6FAC-3A0E-A71C-BA3B7940F1BE}"/>
              </a:ext>
            </a:extLst>
          </p:cNvPr>
          <p:cNvCxnSpPr>
            <a:cxnSpLocks/>
          </p:cNvCxnSpPr>
          <p:nvPr/>
        </p:nvCxnSpPr>
        <p:spPr bwMode="gray">
          <a:xfrm flipV="1">
            <a:off x="9294629" y="4629396"/>
            <a:ext cx="1944214" cy="141529"/>
          </a:xfrm>
          <a:prstGeom prst="straightConnector1">
            <a:avLst/>
          </a:prstGeom>
          <a:ln w="952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2">
            <a:extLst>
              <a:ext uri="{FF2B5EF4-FFF2-40B4-BE49-F238E27FC236}">
                <a16:creationId xmlns:a16="http://schemas.microsoft.com/office/drawing/2014/main" id="{77028603-7357-6B77-DA2F-0B2577FA77B7}"/>
              </a:ext>
            </a:extLst>
          </p:cNvPr>
          <p:cNvSpPr txBox="1"/>
          <p:nvPr/>
        </p:nvSpPr>
        <p:spPr bwMode="gray">
          <a:xfrm rot="21274723">
            <a:off x="7795567" y="4606752"/>
            <a:ext cx="574601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/>
              <a:t>25 mm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F6029C1E-69F5-6F58-BF13-6F3E0D6698AD}"/>
              </a:ext>
            </a:extLst>
          </p:cNvPr>
          <p:cNvSpPr txBox="1"/>
          <p:nvPr/>
        </p:nvSpPr>
        <p:spPr bwMode="gray">
          <a:xfrm rot="21424489">
            <a:off x="9971573" y="4447860"/>
            <a:ext cx="590326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/>
              <a:t>25 mm</a:t>
            </a:r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A3ABD027-6184-8017-4925-77C4259889CC}"/>
              </a:ext>
            </a:extLst>
          </p:cNvPr>
          <p:cNvCxnSpPr>
            <a:cxnSpLocks/>
          </p:cNvCxnSpPr>
          <p:nvPr/>
        </p:nvCxnSpPr>
        <p:spPr bwMode="gray">
          <a:xfrm flipV="1">
            <a:off x="5936414" y="4221609"/>
            <a:ext cx="477895" cy="24156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5">
                <a:extLst>
                  <a:ext uri="{FF2B5EF4-FFF2-40B4-BE49-F238E27FC236}">
                    <a16:creationId xmlns:a16="http://schemas.microsoft.com/office/drawing/2014/main" id="{B0AEF84D-8AEB-9BBD-3802-E0FCD30E24CE}"/>
                  </a:ext>
                </a:extLst>
              </p:cNvPr>
              <p:cNvSpPr txBox="1"/>
              <p:nvPr/>
            </p:nvSpPr>
            <p:spPr bwMode="gray">
              <a:xfrm>
                <a:off x="5479214" y="3933056"/>
                <a:ext cx="914400" cy="396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de-DE" sz="1400" dirty="0" err="1"/>
              </a:p>
            </p:txBody>
          </p:sp>
        </mc:Choice>
        <mc:Fallback xmlns="">
          <p:sp>
            <p:nvSpPr>
              <p:cNvPr id="23" name="TextBox 25">
                <a:extLst>
                  <a:ext uri="{FF2B5EF4-FFF2-40B4-BE49-F238E27FC236}">
                    <a16:creationId xmlns:a16="http://schemas.microsoft.com/office/drawing/2014/main" id="{B0AEF84D-8AEB-9BBD-3802-E0FCD30E2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479214" y="3933056"/>
                <a:ext cx="914400" cy="396912"/>
              </a:xfrm>
              <a:prstGeom prst="rect">
                <a:avLst/>
              </a:prstGeom>
              <a:blipFill>
                <a:blip r:embed="rId22"/>
                <a:stretch>
                  <a:fillRect r="-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6">
            <a:extLst>
              <a:ext uri="{FF2B5EF4-FFF2-40B4-BE49-F238E27FC236}">
                <a16:creationId xmlns:a16="http://schemas.microsoft.com/office/drawing/2014/main" id="{9ACA1EB5-C282-2C0B-2F51-719CFDF4B3FA}"/>
              </a:ext>
            </a:extLst>
          </p:cNvPr>
          <p:cNvSpPr txBox="1"/>
          <p:nvPr/>
        </p:nvSpPr>
        <p:spPr bwMode="gray">
          <a:xfrm>
            <a:off x="5595638" y="4304858"/>
            <a:ext cx="826915" cy="268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/>
              <a:t>NH</a:t>
            </a:r>
            <a:r>
              <a:rPr lang="de-DE" sz="1400" baseline="-25000" dirty="0"/>
              <a:t>3</a:t>
            </a:r>
            <a:r>
              <a:rPr lang="de-DE" sz="1400" dirty="0"/>
              <a:t>+air</a:t>
            </a:r>
          </a:p>
        </p:txBody>
      </p:sp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9D5797A9-3E12-6F6C-E7B0-94F5EDD157C4}"/>
              </a:ext>
            </a:extLst>
          </p:cNvPr>
          <p:cNvCxnSpPr>
            <a:cxnSpLocks/>
          </p:cNvCxnSpPr>
          <p:nvPr/>
        </p:nvCxnSpPr>
        <p:spPr bwMode="gray">
          <a:xfrm>
            <a:off x="8898612" y="3469989"/>
            <a:ext cx="228656" cy="387357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32">
                <a:extLst>
                  <a:ext uri="{FF2B5EF4-FFF2-40B4-BE49-F238E27FC236}">
                    <a16:creationId xmlns:a16="http://schemas.microsoft.com/office/drawing/2014/main" id="{CFE74E4E-BDE6-B0E8-E176-273D2E63F35C}"/>
                  </a:ext>
                </a:extLst>
              </p:cNvPr>
              <p:cNvSpPr txBox="1"/>
              <p:nvPr/>
            </p:nvSpPr>
            <p:spPr bwMode="gray">
              <a:xfrm>
                <a:off x="8479196" y="3198033"/>
                <a:ext cx="914400" cy="396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𝑏𝑎𝑠𝑒</m:t>
                          </m:r>
                        </m:sub>
                      </m:sSub>
                    </m:oMath>
                  </m:oMathPara>
                </a14:m>
                <a:endParaRPr lang="de-DE" sz="1400" dirty="0" err="1"/>
              </a:p>
            </p:txBody>
          </p:sp>
        </mc:Choice>
        <mc:Fallback xmlns="">
          <p:sp>
            <p:nvSpPr>
              <p:cNvPr id="26" name="TextBox 32">
                <a:extLst>
                  <a:ext uri="{FF2B5EF4-FFF2-40B4-BE49-F238E27FC236}">
                    <a16:creationId xmlns:a16="http://schemas.microsoft.com/office/drawing/2014/main" id="{CFE74E4E-BDE6-B0E8-E176-273D2E63F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8479196" y="3198033"/>
                <a:ext cx="914400" cy="39691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34">
            <a:extLst>
              <a:ext uri="{FF2B5EF4-FFF2-40B4-BE49-F238E27FC236}">
                <a16:creationId xmlns:a16="http://schemas.microsoft.com/office/drawing/2014/main" id="{7D4416B9-73E5-5B3A-0057-B608F1AFB94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75879" y="5133369"/>
            <a:ext cx="4672753" cy="1005877"/>
          </a:xfrm>
          <a:prstGeom prst="rect">
            <a:avLst/>
          </a:prstGeom>
        </p:spPr>
      </p:pic>
      <p:cxnSp>
        <p:nvCxnSpPr>
          <p:cNvPr id="28" name="Straight Connector 36">
            <a:extLst>
              <a:ext uri="{FF2B5EF4-FFF2-40B4-BE49-F238E27FC236}">
                <a16:creationId xmlns:a16="http://schemas.microsoft.com/office/drawing/2014/main" id="{8E470196-4443-F3D9-BB73-23E44572CD7D}"/>
              </a:ext>
            </a:extLst>
          </p:cNvPr>
          <p:cNvCxnSpPr>
            <a:cxnSpLocks/>
          </p:cNvCxnSpPr>
          <p:nvPr/>
        </p:nvCxnSpPr>
        <p:spPr bwMode="gray">
          <a:xfrm flipV="1">
            <a:off x="8184232" y="4432984"/>
            <a:ext cx="1110397" cy="868224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7">
            <a:extLst>
              <a:ext uri="{FF2B5EF4-FFF2-40B4-BE49-F238E27FC236}">
                <a16:creationId xmlns:a16="http://schemas.microsoft.com/office/drawing/2014/main" id="{150020B7-C088-EC93-5921-C752719B124D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1238845" y="4304858"/>
            <a:ext cx="604256" cy="99635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EF69B67A-B02C-2040-931E-4BD857C8CA79}"/>
                  </a:ext>
                </a:extLst>
              </p:cNvPr>
              <p:cNvSpPr txBox="1"/>
              <p:nvPr/>
            </p:nvSpPr>
            <p:spPr bwMode="gray">
              <a:xfrm>
                <a:off x="3230854" y="4653136"/>
                <a:ext cx="335268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de-DE" sz="16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bg2"/>
                    </a:solidFill>
                  </a:rPr>
                  <a:t> implemented as temperature boundary condition in DPLS</a:t>
                </a:r>
                <a:endParaRPr lang="en-GB" sz="1600" b="1" baseline="30000" dirty="0"/>
              </a:p>
            </p:txBody>
          </p:sp>
        </mc:Choice>
        <mc:Fallback xmlns="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EF69B67A-B02C-2040-931E-4BD857C8C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230854" y="4653136"/>
                <a:ext cx="3352689" cy="584775"/>
              </a:xfrm>
              <a:prstGeom prst="rect">
                <a:avLst/>
              </a:prstGeom>
              <a:blipFill>
                <a:blip r:embed="rId25"/>
                <a:stretch>
                  <a:fillRect l="-1091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feld 37">
            <a:extLst>
              <a:ext uri="{FF2B5EF4-FFF2-40B4-BE49-F238E27FC236}">
                <a16:creationId xmlns:a16="http://schemas.microsoft.com/office/drawing/2014/main" id="{25262FDE-9EED-4D89-F76F-BB157B509511}"/>
              </a:ext>
            </a:extLst>
          </p:cNvPr>
          <p:cNvSpPr txBox="1"/>
          <p:nvPr/>
        </p:nvSpPr>
        <p:spPr>
          <a:xfrm>
            <a:off x="5633408" y="3121851"/>
            <a:ext cx="1686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SiSiC 15 PPI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4BFB2E93-B0C4-0383-738F-9E4DCCB9C9BD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000" y="1266122"/>
            <a:ext cx="825101" cy="828000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1BBB9014-D4EF-A03C-747E-0ED026263BB7}"/>
              </a:ext>
            </a:extLst>
          </p:cNvPr>
          <p:cNvSpPr/>
          <p:nvPr/>
        </p:nvSpPr>
        <p:spPr>
          <a:xfrm>
            <a:off x="2711623" y="5461278"/>
            <a:ext cx="4527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PUMA: Ferguson et al., </a:t>
            </a:r>
            <a:r>
              <a:rPr lang="en-GB" sz="1100" dirty="0">
                <a:hlinkClick r:id="rId27"/>
              </a:rPr>
              <a:t>https://doi.org/10.1016/j.softx.2021.100775</a:t>
            </a:r>
            <a:endParaRPr lang="en-GB" sz="1100" dirty="0"/>
          </a:p>
          <a:p>
            <a:pPr marL="228600" indent="-228600">
              <a:buAutoNum type="arabicPeriod"/>
            </a:pP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339590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3" grpId="0"/>
      <p:bldP spid="24" grpId="0"/>
      <p:bldP spid="26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58534-F116-671F-ABF2-46F48C570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0675F00-17EA-BCBA-62AA-5F9309EB6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Flame structure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9EA5A4-77C1-0F1A-0EEF-33AE6006BE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E282AF-8759-2318-5B69-60B730799A1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7">
                <a:extLst>
                  <a:ext uri="{FF2B5EF4-FFF2-40B4-BE49-F238E27FC236}">
                    <a16:creationId xmlns:a16="http://schemas.microsoft.com/office/drawing/2014/main" id="{630EA502-1DF0-7627-79A3-418CD000EB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3157845"/>
                  </p:ext>
                </p:extLst>
              </p:nvPr>
            </p:nvGraphicFramePr>
            <p:xfrm>
              <a:off x="6096000" y="827722"/>
              <a:ext cx="4896545" cy="1113727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565060">
                      <a:extLst>
                        <a:ext uri="{9D8B030D-6E8A-4147-A177-3AD203B41FA5}">
                          <a16:colId xmlns:a16="http://schemas.microsoft.com/office/drawing/2014/main" val="954791764"/>
                        </a:ext>
                      </a:extLst>
                    </a:gridCol>
                    <a:gridCol w="847590">
                      <a:extLst>
                        <a:ext uri="{9D8B030D-6E8A-4147-A177-3AD203B41FA5}">
                          <a16:colId xmlns:a16="http://schemas.microsoft.com/office/drawing/2014/main" val="3500363295"/>
                        </a:ext>
                      </a:extLst>
                    </a:gridCol>
                    <a:gridCol w="1292067">
                      <a:extLst>
                        <a:ext uri="{9D8B030D-6E8A-4147-A177-3AD203B41FA5}">
                          <a16:colId xmlns:a16="http://schemas.microsoft.com/office/drawing/2014/main" val="504199047"/>
                        </a:ext>
                      </a:extLst>
                    </a:gridCol>
                    <a:gridCol w="1159164">
                      <a:extLst>
                        <a:ext uri="{9D8B030D-6E8A-4147-A177-3AD203B41FA5}">
                          <a16:colId xmlns:a16="http://schemas.microsoft.com/office/drawing/2014/main" val="2936984575"/>
                        </a:ext>
                      </a:extLst>
                    </a:gridCol>
                    <a:gridCol w="1032664">
                      <a:extLst>
                        <a:ext uri="{9D8B030D-6E8A-4147-A177-3AD203B41FA5}">
                          <a16:colId xmlns:a16="http://schemas.microsoft.com/office/drawing/2014/main" val="1276431079"/>
                        </a:ext>
                      </a:extLst>
                    </a:gridCol>
                  </a:tblGrid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oMath>
                            </m:oMathPara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de-DE" sz="1200" b="1" i="1" smtClean="0">
                                      <a:latin typeface="Cambria Math" panose="02040503050406030204" pitchFamily="18" charset="0"/>
                                    </a:rPr>
                                    <m:t>𝒊𝒏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r>
                            <a:rPr lang="de-DE" sz="1200" b="0" dirty="0"/>
                            <a:t>(K)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de-DE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200" b="1" i="1" smtClean="0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1200" b="1" i="1" smtClean="0">
                                      <a:latin typeface="Cambria Math" panose="02040503050406030204" pitchFamily="18" charset="0"/>
                                    </a:rPr>
                                    <m:t>𝒊𝒏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r>
                            <a:rPr lang="de-DE" sz="1200" b="0" dirty="0"/>
                            <a:t>(kgm</a:t>
                          </a:r>
                          <a:r>
                            <a:rPr lang="de-DE" sz="1200" b="0" baseline="30000" dirty="0"/>
                            <a:t>-2</a:t>
                          </a:r>
                          <a:r>
                            <a:rPr lang="de-DE" sz="1200" b="0" dirty="0"/>
                            <a:t>s</a:t>
                          </a:r>
                          <a:r>
                            <a:rPr lang="de-DE" sz="1200" b="0" baseline="30000" dirty="0"/>
                            <a:t>-1</a:t>
                          </a:r>
                          <a:r>
                            <a:rPr lang="de-DE" sz="1200" b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de-DE" sz="1200" b="1" i="0" smtClean="0">
                                      <a:latin typeface="Cambria Math" panose="02040503050406030204" pitchFamily="18" charset="0"/>
                                    </a:rPr>
                                    <m:t>𝐛𝐚𝐬𝐞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r>
                            <a:rPr lang="de-DE" sz="1200" b="0" dirty="0"/>
                            <a:t>(K)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de-DE" sz="1200" b="1" i="0" smtClean="0">
                                      <a:latin typeface="Cambria Math" panose="02040503050406030204" pitchFamily="18" charset="0"/>
                                    </a:rPr>
                                    <m:t>𝐏𝐈𝐌</m:t>
                                  </m:r>
                                  <m:r>
                                    <a:rPr lang="de-DE" sz="1200" b="1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200" b="1" i="0" smtClean="0">
                                      <a:latin typeface="Cambria Math" panose="02040503050406030204" pitchFamily="18" charset="0"/>
                                    </a:rPr>
                                    <m:t>𝐩𝐞𝐚𝐤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r>
                            <a:rPr lang="de-DE" sz="1200" b="0" dirty="0"/>
                            <a:t>(K)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3103119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2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2.6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1432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1804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62280750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1.0</m:t>
                                </m:r>
                              </m:oMath>
                            </m:oMathPara>
                          </a14:m>
                          <a:endParaRPr lang="de-DE" sz="12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2.37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1451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1819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378655543"/>
                      </a:ext>
                    </a:extLst>
                  </a:tr>
                  <a:tr h="18484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1.1</m:t>
                                </m:r>
                              </m:oMath>
                            </m:oMathPara>
                          </a14:m>
                          <a:endParaRPr lang="de-DE" sz="1200" b="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2.19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1418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1769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854290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7">
                <a:extLst>
                  <a:ext uri="{FF2B5EF4-FFF2-40B4-BE49-F238E27FC236}">
                    <a16:creationId xmlns:a16="http://schemas.microsoft.com/office/drawing/2014/main" id="{630EA502-1DF0-7627-79A3-418CD000EB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3157845"/>
                  </p:ext>
                </p:extLst>
              </p:nvPr>
            </p:nvGraphicFramePr>
            <p:xfrm>
              <a:off x="6096000" y="827722"/>
              <a:ext cx="4896545" cy="1113727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565060">
                      <a:extLst>
                        <a:ext uri="{9D8B030D-6E8A-4147-A177-3AD203B41FA5}">
                          <a16:colId xmlns:a16="http://schemas.microsoft.com/office/drawing/2014/main" val="954791764"/>
                        </a:ext>
                      </a:extLst>
                    </a:gridCol>
                    <a:gridCol w="847590">
                      <a:extLst>
                        <a:ext uri="{9D8B030D-6E8A-4147-A177-3AD203B41FA5}">
                          <a16:colId xmlns:a16="http://schemas.microsoft.com/office/drawing/2014/main" val="3500363295"/>
                        </a:ext>
                      </a:extLst>
                    </a:gridCol>
                    <a:gridCol w="1292067">
                      <a:extLst>
                        <a:ext uri="{9D8B030D-6E8A-4147-A177-3AD203B41FA5}">
                          <a16:colId xmlns:a16="http://schemas.microsoft.com/office/drawing/2014/main" val="504199047"/>
                        </a:ext>
                      </a:extLst>
                    </a:gridCol>
                    <a:gridCol w="1159164">
                      <a:extLst>
                        <a:ext uri="{9D8B030D-6E8A-4147-A177-3AD203B41FA5}">
                          <a16:colId xmlns:a16="http://schemas.microsoft.com/office/drawing/2014/main" val="2936984575"/>
                        </a:ext>
                      </a:extLst>
                    </a:gridCol>
                    <a:gridCol w="1032664">
                      <a:extLst>
                        <a:ext uri="{9D8B030D-6E8A-4147-A177-3AD203B41FA5}">
                          <a16:colId xmlns:a16="http://schemas.microsoft.com/office/drawing/2014/main" val="1276431079"/>
                        </a:ext>
                      </a:extLst>
                    </a:gridCol>
                  </a:tblGrid>
                  <a:tr h="290767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2151" t="-2083" r="-76666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68345" t="-2083" r="-4129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110377" t="-2083" r="-1707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234737" t="-2083" r="-9052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374118" t="-2083" r="-1176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310311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2151" t="-108889" r="-766667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2.6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1432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1804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6228075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2151" t="-204348" r="-766667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2.37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1451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1819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37865554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2151" t="-311111" r="-766667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2.19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1418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1769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854290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feld 67">
            <a:extLst>
              <a:ext uri="{FF2B5EF4-FFF2-40B4-BE49-F238E27FC236}">
                <a16:creationId xmlns:a16="http://schemas.microsoft.com/office/drawing/2014/main" id="{7CDBDAEB-3804-7A1E-DC79-C47C835B1D46}"/>
              </a:ext>
            </a:extLst>
          </p:cNvPr>
          <p:cNvSpPr txBox="1"/>
          <p:nvPr/>
        </p:nvSpPr>
        <p:spPr bwMode="gray">
          <a:xfrm>
            <a:off x="345333" y="856766"/>
            <a:ext cx="6178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Simulations are performed with the Stagni</a:t>
            </a:r>
            <a:r>
              <a:rPr lang="en-GB" b="1" baseline="30000" dirty="0">
                <a:solidFill>
                  <a:schemeClr val="bg2"/>
                </a:solidFill>
              </a:rPr>
              <a:t>1</a:t>
            </a:r>
            <a:r>
              <a:rPr lang="en-GB" b="1" dirty="0">
                <a:solidFill>
                  <a:schemeClr val="bg2"/>
                </a:solidFill>
              </a:rPr>
              <a:t> kinetic mechanism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3B88E5-9008-4EAB-F25B-6AF2DB919E2D}"/>
              </a:ext>
            </a:extLst>
          </p:cNvPr>
          <p:cNvSpPr txBox="1"/>
          <p:nvPr/>
        </p:nvSpPr>
        <p:spPr bwMode="gray">
          <a:xfrm>
            <a:off x="8904312" y="6093296"/>
            <a:ext cx="28379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de-DE" sz="1100" dirty="0"/>
              <a:t>Stagni et al., </a:t>
            </a:r>
            <a:r>
              <a:rPr lang="de-DE" sz="1100" dirty="0">
                <a:solidFill>
                  <a:srgbClr val="0C9B88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doi:10.1039/c9re00429g</a:t>
            </a:r>
            <a:endParaRPr lang="en-US" sz="1100" dirty="0">
              <a:solidFill>
                <a:srgbClr val="0C9B8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E74F2EE-DB71-BAAE-3D74-EC0E08FAA563}"/>
                  </a:ext>
                </a:extLst>
              </p:cNvPr>
              <p:cNvSpPr txBox="1"/>
              <p:nvPr/>
            </p:nvSpPr>
            <p:spPr>
              <a:xfrm>
                <a:off x="9840415" y="2884324"/>
                <a:ext cx="10801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E74F2EE-DB71-BAAE-3D74-EC0E08FAA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15" y="2884324"/>
                <a:ext cx="1080122" cy="307777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4A497F27-B854-95FF-D48C-490556C32AF8}"/>
                  </a:ext>
                </a:extLst>
              </p:cNvPr>
              <p:cNvSpPr txBox="1"/>
              <p:nvPr/>
            </p:nvSpPr>
            <p:spPr>
              <a:xfrm>
                <a:off x="9840415" y="4050495"/>
                <a:ext cx="10801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4A497F27-B854-95FF-D48C-490556C32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15" y="4050495"/>
                <a:ext cx="1080122" cy="307777"/>
              </a:xfrm>
              <a:prstGeom prst="rect">
                <a:avLst/>
              </a:prstGeom>
              <a:blipFill>
                <a:blip r:embed="rId11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729B546-7EFA-EBA8-B4EA-8C4FDB4B6A1A}"/>
                  </a:ext>
                </a:extLst>
              </p:cNvPr>
              <p:cNvSpPr txBox="1"/>
              <p:nvPr/>
            </p:nvSpPr>
            <p:spPr>
              <a:xfrm>
                <a:off x="9840415" y="5136317"/>
                <a:ext cx="10801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729B546-7EFA-EBA8-B4EA-8C4FDB4B6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15" y="5136317"/>
                <a:ext cx="1080121" cy="307777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hteck 18">
            <a:extLst>
              <a:ext uri="{FF2B5EF4-FFF2-40B4-BE49-F238E27FC236}">
                <a16:creationId xmlns:a16="http://schemas.microsoft.com/office/drawing/2014/main" id="{7A4774BC-476D-FB3B-EC25-00D8B7053415}"/>
              </a:ext>
            </a:extLst>
          </p:cNvPr>
          <p:cNvSpPr/>
          <p:nvPr/>
        </p:nvSpPr>
        <p:spPr bwMode="gray">
          <a:xfrm>
            <a:off x="9984431" y="728810"/>
            <a:ext cx="1080121" cy="1543335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EDDD6E8B-8218-BC56-6B57-962E04AEA4B5}"/>
              </a:ext>
            </a:extLst>
          </p:cNvPr>
          <p:cNvSpPr txBox="1"/>
          <p:nvPr/>
        </p:nvSpPr>
        <p:spPr bwMode="gray">
          <a:xfrm>
            <a:off x="10093621" y="1980325"/>
            <a:ext cx="826915" cy="268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/>
              <a:t>from VAS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0B1750A-7F14-0425-36F2-17F5979E640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6966" t="38379" r="22832" b="40527"/>
          <a:stretch/>
        </p:blipFill>
        <p:spPr>
          <a:xfrm>
            <a:off x="2853440" y="1622930"/>
            <a:ext cx="3024336" cy="714790"/>
          </a:xfrm>
          <a:prstGeom prst="rect">
            <a:avLst/>
          </a:prstGeom>
        </p:spPr>
      </p:pic>
      <p:pic>
        <p:nvPicPr>
          <p:cNvPr id="14" name="phi0.9kurz">
            <a:hlinkClick r:id="" action="ppaction://media"/>
            <a:extLst>
              <a:ext uri="{FF2B5EF4-FFF2-40B4-BE49-F238E27FC236}">
                <a16:creationId xmlns:a16="http://schemas.microsoft.com/office/drawing/2014/main" id="{3E22F5E8-2A3E-6C0C-CC8C-65F9CE8A7C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5539" r="7049" b="67829"/>
          <a:stretch/>
        </p:blipFill>
        <p:spPr>
          <a:xfrm>
            <a:off x="613244" y="2281142"/>
            <a:ext cx="9360000" cy="1476163"/>
          </a:xfrm>
          <a:prstGeom prst="rect">
            <a:avLst/>
          </a:prstGeom>
        </p:spPr>
      </p:pic>
      <p:pic>
        <p:nvPicPr>
          <p:cNvPr id="15" name="phi1.0kurz">
            <a:hlinkClick r:id="" action="ppaction://media"/>
            <a:extLst>
              <a:ext uri="{FF2B5EF4-FFF2-40B4-BE49-F238E27FC236}">
                <a16:creationId xmlns:a16="http://schemas.microsoft.com/office/drawing/2014/main" id="{BF17E64B-A210-41FF-881B-4ED5DA758F5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 l="5540" t="7361" r="7050" b="68529"/>
          <a:stretch/>
        </p:blipFill>
        <p:spPr>
          <a:xfrm>
            <a:off x="607268" y="3791471"/>
            <a:ext cx="9360000" cy="1106276"/>
          </a:xfrm>
          <a:prstGeom prst="rect">
            <a:avLst/>
          </a:prstGeom>
        </p:spPr>
      </p:pic>
      <p:pic>
        <p:nvPicPr>
          <p:cNvPr id="16" name="phi1.1kurz">
            <a:hlinkClick r:id="" action="ppaction://media"/>
            <a:extLst>
              <a:ext uri="{FF2B5EF4-FFF2-40B4-BE49-F238E27FC236}">
                <a16:creationId xmlns:a16="http://schemas.microsoft.com/office/drawing/2014/main" id="{CFD248C5-A62B-724E-C362-92D0C276AE7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rcRect l="5796" t="12188" r="5641" b="62991"/>
          <a:stretch/>
        </p:blipFill>
        <p:spPr>
          <a:xfrm>
            <a:off x="605574" y="4949343"/>
            <a:ext cx="9360000" cy="11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92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C03F9-77F4-F1B3-0A9E-F38B77C39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1498E9B-BAEC-24A6-4687-E2C8AE89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Flame structure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0CB09F-DD93-5822-1AA4-A21C2AC76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" name="Gruppieren 15">
            <a:extLst>
              <a:ext uri="{FF2B5EF4-FFF2-40B4-BE49-F238E27FC236}">
                <a16:creationId xmlns:a16="http://schemas.microsoft.com/office/drawing/2014/main" id="{7AC36B82-BC4D-33F3-F1A7-40837C348914}"/>
              </a:ext>
            </a:extLst>
          </p:cNvPr>
          <p:cNvGrpSpPr/>
          <p:nvPr/>
        </p:nvGrpSpPr>
        <p:grpSpPr>
          <a:xfrm>
            <a:off x="1119983" y="2571004"/>
            <a:ext cx="4615977" cy="3162252"/>
            <a:chOff x="6096000" y="188640"/>
            <a:chExt cx="4615977" cy="3162252"/>
          </a:xfrm>
        </p:grpSpPr>
        <p:pic>
          <p:nvPicPr>
            <p:cNvPr id="3" name="Grafik 12" descr="Ein Bild, das Screenshot, Cartoon, Grafikdesign, Grafiken enthält.&#10;&#10;KI-generierte Inhalte können fehlerhaft sein.">
              <a:extLst>
                <a:ext uri="{FF2B5EF4-FFF2-40B4-BE49-F238E27FC236}">
                  <a16:creationId xmlns:a16="http://schemas.microsoft.com/office/drawing/2014/main" id="{423F4926-001F-1ECC-6C46-FC27B9EA0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539" r="16074"/>
            <a:stretch/>
          </p:blipFill>
          <p:spPr>
            <a:xfrm>
              <a:off x="6177140" y="243068"/>
              <a:ext cx="4104456" cy="3107824"/>
            </a:xfrm>
            <a:prstGeom prst="rect">
              <a:avLst/>
            </a:prstGeom>
          </p:spPr>
        </p:pic>
        <p:sp>
          <p:nvSpPr>
            <p:cNvPr id="8" name="Rechteck 13">
              <a:extLst>
                <a:ext uri="{FF2B5EF4-FFF2-40B4-BE49-F238E27FC236}">
                  <a16:creationId xmlns:a16="http://schemas.microsoft.com/office/drawing/2014/main" id="{C0549EFB-7481-7EA4-8805-6BC0E1289C26}"/>
                </a:ext>
              </a:extLst>
            </p:cNvPr>
            <p:cNvSpPr/>
            <p:nvPr/>
          </p:nvSpPr>
          <p:spPr bwMode="gray">
            <a:xfrm>
              <a:off x="6096000" y="188640"/>
              <a:ext cx="1152128" cy="86409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14">
              <a:extLst>
                <a:ext uri="{FF2B5EF4-FFF2-40B4-BE49-F238E27FC236}">
                  <a16:creationId xmlns:a16="http://schemas.microsoft.com/office/drawing/2014/main" id="{1B8298FC-EA05-268B-1CA1-8D18273D4E28}"/>
                </a:ext>
              </a:extLst>
            </p:cNvPr>
            <p:cNvSpPr/>
            <p:nvPr/>
          </p:nvSpPr>
          <p:spPr bwMode="gray">
            <a:xfrm rot="579201">
              <a:off x="9777532" y="2345847"/>
              <a:ext cx="934445" cy="99150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CFEC6F2-E6F6-4710-76C5-304D30231D91}"/>
                  </a:ext>
                </a:extLst>
              </p:cNvPr>
              <p:cNvSpPr txBox="1"/>
              <p:nvPr/>
            </p:nvSpPr>
            <p:spPr bwMode="gray">
              <a:xfrm>
                <a:off x="5235634" y="1544164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b="0" i="0" baseline="-25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b="0" i="0" baseline="-25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burnt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CFEC6F2-E6F6-4710-76C5-304D30231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235634" y="1544164"/>
                <a:ext cx="914400" cy="914400"/>
              </a:xfrm>
              <a:prstGeom prst="rect">
                <a:avLst/>
              </a:prstGeom>
              <a:blipFill>
                <a:blip r:embed="rId13"/>
                <a:stretch>
                  <a:fillRect r="-50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7" name="Picture 126">
            <a:extLst>
              <a:ext uri="{FF2B5EF4-FFF2-40B4-BE49-F238E27FC236}">
                <a16:creationId xmlns:a16="http://schemas.microsoft.com/office/drawing/2014/main" id="{FD5434FF-B3B7-CCA2-B28E-95BD11DF7C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68676" b="74001"/>
          <a:stretch>
            <a:fillRect/>
          </a:stretch>
        </p:blipFill>
        <p:spPr>
          <a:xfrm>
            <a:off x="1243735" y="1513677"/>
            <a:ext cx="1861747" cy="835203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5BBD9EF-D5D0-FDE4-50D9-5E79CA05F935}"/>
              </a:ext>
            </a:extLst>
          </p:cNvPr>
          <p:cNvGrpSpPr/>
          <p:nvPr/>
        </p:nvGrpSpPr>
        <p:grpSpPr>
          <a:xfrm>
            <a:off x="3287688" y="1484784"/>
            <a:ext cx="1435274" cy="948187"/>
            <a:chOff x="8400256" y="4533676"/>
            <a:chExt cx="2515394" cy="1500411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8A0FD115-563C-0ED6-21D2-AA82043CB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5165" t="72113"/>
            <a:stretch>
              <a:fillRect/>
            </a:stretch>
          </p:blipFill>
          <p:spPr>
            <a:xfrm>
              <a:off x="8521762" y="4581128"/>
              <a:ext cx="2393888" cy="1452959"/>
            </a:xfrm>
            <a:prstGeom prst="rect">
              <a:avLst/>
            </a:prstGeom>
          </p:spPr>
        </p:pic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BA12E17-83BB-DC16-8340-D5C3A9B72FC3}"/>
                </a:ext>
              </a:extLst>
            </p:cNvPr>
            <p:cNvSpPr/>
            <p:nvPr/>
          </p:nvSpPr>
          <p:spPr bwMode="gray">
            <a:xfrm>
              <a:off x="8400256" y="4533676"/>
              <a:ext cx="235506" cy="40749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A35E259-AFF2-3693-8BA1-61F305A25BCC}"/>
              </a:ext>
            </a:extLst>
          </p:cNvPr>
          <p:cNvCxnSpPr>
            <a:cxnSpLocks/>
          </p:cNvCxnSpPr>
          <p:nvPr/>
        </p:nvCxnSpPr>
        <p:spPr bwMode="gray">
          <a:xfrm>
            <a:off x="1551149" y="2799260"/>
            <a:ext cx="656419" cy="134982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2BA46DA-B1C8-95D8-3C78-DDA2E3FA9612}"/>
                  </a:ext>
                </a:extLst>
              </p:cNvPr>
              <p:cNvSpPr txBox="1"/>
              <p:nvPr/>
            </p:nvSpPr>
            <p:spPr bwMode="gray">
              <a:xfrm>
                <a:off x="1209896" y="2433715"/>
                <a:ext cx="914400" cy="2807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r>
                  <a:rPr lang="de-DE" dirty="0"/>
                  <a:t> </a:t>
                </a:r>
                <a:endParaRPr lang="de-DE" dirty="0" err="1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2BA46DA-B1C8-95D8-3C78-DDA2E3FA9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209896" y="2433715"/>
                <a:ext cx="914400" cy="280710"/>
              </a:xfrm>
              <a:prstGeom prst="rect">
                <a:avLst/>
              </a:prstGeom>
              <a:blipFill>
                <a:blip r:embed="rId14"/>
                <a:stretch>
                  <a:fillRect l="-4667" b="-2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28F54F3E-AAA1-66D2-55E1-E58898E9AD7C}"/>
              </a:ext>
            </a:extLst>
          </p:cNvPr>
          <p:cNvCxnSpPr>
            <a:cxnSpLocks/>
          </p:cNvCxnSpPr>
          <p:nvPr/>
        </p:nvCxnSpPr>
        <p:spPr bwMode="gray">
          <a:xfrm flipV="1">
            <a:off x="1033608" y="4268932"/>
            <a:ext cx="1073939" cy="558484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1608793-1CCB-B002-23B9-510B401C8E78}"/>
                  </a:ext>
                </a:extLst>
              </p:cNvPr>
              <p:cNvSpPr txBox="1"/>
              <p:nvPr/>
            </p:nvSpPr>
            <p:spPr bwMode="gray">
              <a:xfrm>
                <a:off x="535488" y="4761184"/>
                <a:ext cx="914400" cy="2807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de-DE" dirty="0"/>
                  <a:t> </a:t>
                </a:r>
                <a:endParaRPr lang="de-DE" dirty="0" err="1"/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1608793-1CCB-B002-23B9-510B401C8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35488" y="4761184"/>
                <a:ext cx="914400" cy="280710"/>
              </a:xfrm>
              <a:prstGeom prst="rect">
                <a:avLst/>
              </a:prstGeom>
              <a:blipFill>
                <a:blip r:embed="rId15"/>
                <a:stretch>
                  <a:fillRect l="-5333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052C259-D150-B814-3092-6A084BFFB377}"/>
              </a:ext>
            </a:extLst>
          </p:cNvPr>
          <p:cNvCxnSpPr>
            <a:cxnSpLocks/>
          </p:cNvCxnSpPr>
          <p:nvPr/>
        </p:nvCxnSpPr>
        <p:spPr bwMode="gray">
          <a:xfrm flipV="1">
            <a:off x="973293" y="4913970"/>
            <a:ext cx="1073939" cy="558484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69E8A493-F0DD-0292-EDE5-0AD965DE8152}"/>
                  </a:ext>
                </a:extLst>
              </p:cNvPr>
              <p:cNvSpPr txBox="1"/>
              <p:nvPr/>
            </p:nvSpPr>
            <p:spPr bwMode="gray">
              <a:xfrm>
                <a:off x="706127" y="5416146"/>
                <a:ext cx="534331" cy="2807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 </a:t>
                </a:r>
                <a:endParaRPr lang="de-DE" dirty="0" err="1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69E8A493-F0DD-0292-EDE5-0AD965DE8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06127" y="5416146"/>
                <a:ext cx="534331" cy="280710"/>
              </a:xfrm>
              <a:prstGeom prst="rect">
                <a:avLst/>
              </a:prstGeom>
              <a:blipFill>
                <a:blip r:embed="rId16"/>
                <a:stretch>
                  <a:fillRect l="-91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feld 67">
                <a:extLst>
                  <a:ext uri="{FF2B5EF4-FFF2-40B4-BE49-F238E27FC236}">
                    <a16:creationId xmlns:a16="http://schemas.microsoft.com/office/drawing/2014/main" id="{AE72718E-2AE6-8DA0-080C-2A99D9F4001B}"/>
                  </a:ext>
                </a:extLst>
              </p:cNvPr>
              <p:cNvSpPr txBox="1"/>
              <p:nvPr/>
            </p:nvSpPr>
            <p:spPr bwMode="gray">
              <a:xfrm>
                <a:off x="345333" y="856766"/>
                <a:ext cx="617831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2"/>
                    </a:solidFill>
                  </a:rPr>
                  <a:t>3D Flame structure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de-DE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de-DE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b="1" dirty="0">
                    <a:solidFill>
                      <a:srgbClr val="002D4C"/>
                    </a:solidFill>
                  </a:rPr>
                  <a:t> </a:t>
                </a:r>
                <a:r>
                  <a:rPr lang="en-US" b="1" dirty="0">
                    <a:solidFill>
                      <a:schemeClr val="bg2"/>
                    </a:solidFill>
                  </a:rPr>
                  <a:t>shown by iso-surfaces of the progress variable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141" name="Textfeld 67">
                <a:extLst>
                  <a:ext uri="{FF2B5EF4-FFF2-40B4-BE49-F238E27FC236}">
                    <a16:creationId xmlns:a16="http://schemas.microsoft.com/office/drawing/2014/main" id="{AE72718E-2AE6-8DA0-080C-2A99D9F40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45333" y="856766"/>
                <a:ext cx="6178314" cy="646331"/>
              </a:xfrm>
              <a:prstGeom prst="rect">
                <a:avLst/>
              </a:prstGeom>
              <a:blipFill>
                <a:blip r:embed="rId17"/>
                <a:stretch>
                  <a:fillRect l="-888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1362A759-CE18-5F64-0717-F3BBA0C1DF85}"/>
              </a:ext>
            </a:extLst>
          </p:cNvPr>
          <p:cNvSpPr txBox="1">
            <a:spLocks/>
          </p:cNvSpPr>
          <p:nvPr/>
        </p:nvSpPr>
        <p:spPr>
          <a:xfrm>
            <a:off x="6888088" y="2967358"/>
            <a:ext cx="4912440" cy="33123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8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8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8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8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8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Individual laminar flames over channel outlets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Solid matrix acts as flame anchor</a:t>
            </a:r>
          </a:p>
          <a:p>
            <a:pPr marL="0" indent="0">
              <a:buNone/>
            </a:pPr>
            <a:endParaRPr lang="en-GB" sz="2000" baseline="-25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2E767A1-3DC5-1475-A47D-7B9956A9B214}"/>
              </a:ext>
            </a:extLst>
          </p:cNvPr>
          <p:cNvGrpSpPr/>
          <p:nvPr/>
        </p:nvGrpSpPr>
        <p:grpSpPr>
          <a:xfrm>
            <a:off x="335360" y="2499738"/>
            <a:ext cx="904016" cy="1937374"/>
            <a:chOff x="335360" y="2499738"/>
            <a:chExt cx="904016" cy="1937374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E8C466C-EA5F-4552-82C5-248C679B4A2B}"/>
                </a:ext>
              </a:extLst>
            </p:cNvPr>
            <p:cNvGrpSpPr/>
            <p:nvPr/>
          </p:nvGrpSpPr>
          <p:grpSpPr>
            <a:xfrm>
              <a:off x="695400" y="2723982"/>
              <a:ext cx="103085" cy="1641122"/>
              <a:chOff x="557394" y="2723982"/>
              <a:chExt cx="103085" cy="1641122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1CB7906F-2A19-4ADF-3580-64970310725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08937" y="2723982"/>
                <a:ext cx="7490" cy="164112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8FBBF01-696C-B206-8DCB-897B7AA5E13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557394" y="3933056"/>
                <a:ext cx="10308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295ECD4-AC01-CF2C-4157-0F61856D6C9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557394" y="3429000"/>
                <a:ext cx="10308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EA61B37-FDD6-DBB7-32C7-2AC0750C5172}"/>
                </a:ext>
              </a:extLst>
            </p:cNvPr>
            <p:cNvCxnSpPr>
              <a:cxnSpLocks/>
              <a:endCxn id="3" idx="1"/>
            </p:cNvCxnSpPr>
            <p:nvPr/>
          </p:nvCxnSpPr>
          <p:spPr bwMode="gray">
            <a:xfrm flipV="1">
              <a:off x="745463" y="4179344"/>
              <a:ext cx="455660" cy="185760"/>
            </a:xfrm>
            <a:prstGeom prst="straightConnector1">
              <a:avLst/>
            </a:prstGeom>
            <a:ln w="19050">
              <a:solidFill>
                <a:srgbClr val="FCE5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28FF49D-DCF2-2F9A-2318-CAAF66D9F46E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407368" y="4041052"/>
              <a:ext cx="338095" cy="32405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C8A92A0E-740E-89E8-004C-20985B865E6F}"/>
                    </a:ext>
                  </a:extLst>
                </p:cNvPr>
                <p:cNvSpPr txBox="1"/>
                <p:nvPr/>
              </p:nvSpPr>
              <p:spPr bwMode="gray">
                <a:xfrm>
                  <a:off x="1055440" y="4212868"/>
                  <a:ext cx="183936" cy="2242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C8A92A0E-740E-89E8-004C-20985B865E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1055440" y="4212868"/>
                  <a:ext cx="183936" cy="224244"/>
                </a:xfrm>
                <a:prstGeom prst="rect">
                  <a:avLst/>
                </a:prstGeom>
                <a:blipFill>
                  <a:blip r:embed="rId19"/>
                  <a:stretch>
                    <a:fillRect l="-3333" r="-3333"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E48F050-40BA-89E8-90AE-719BBBED8491}"/>
                    </a:ext>
                  </a:extLst>
                </p:cNvPr>
                <p:cNvSpPr txBox="1"/>
                <p:nvPr/>
              </p:nvSpPr>
              <p:spPr bwMode="gray">
                <a:xfrm>
                  <a:off x="335360" y="4077072"/>
                  <a:ext cx="183936" cy="2242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E48F050-40BA-89E8-90AE-719BBBED84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335360" y="4077072"/>
                  <a:ext cx="183936" cy="22424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EF7B0471-9F17-B44F-F420-E5B7792C49CE}"/>
                    </a:ext>
                  </a:extLst>
                </p:cNvPr>
                <p:cNvSpPr txBox="1"/>
                <p:nvPr/>
              </p:nvSpPr>
              <p:spPr bwMode="gray">
                <a:xfrm>
                  <a:off x="660985" y="2499738"/>
                  <a:ext cx="183936" cy="2242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EF7B0471-9F17-B44F-F420-E5B7792C49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660985" y="2499738"/>
                  <a:ext cx="183936" cy="22424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59">
              <a:extLst>
                <a:ext uri="{FF2B5EF4-FFF2-40B4-BE49-F238E27FC236}">
                  <a16:creationId xmlns:a16="http://schemas.microsoft.com/office/drawing/2014/main" id="{442D708E-23F9-9B59-76CA-507F6F5789A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95400" y="2852936"/>
              <a:ext cx="10308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236906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C03F9-77F4-F1B3-0A9E-F38B77C39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1498E9B-BAEC-24A6-4687-E2C8AE89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Flame structure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0CB09F-DD93-5822-1AA4-A21C2AC76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2" name="Gruppieren 15">
            <a:extLst>
              <a:ext uri="{FF2B5EF4-FFF2-40B4-BE49-F238E27FC236}">
                <a16:creationId xmlns:a16="http://schemas.microsoft.com/office/drawing/2014/main" id="{7AC36B82-BC4D-33F3-F1A7-40837C348914}"/>
              </a:ext>
            </a:extLst>
          </p:cNvPr>
          <p:cNvGrpSpPr/>
          <p:nvPr/>
        </p:nvGrpSpPr>
        <p:grpSpPr>
          <a:xfrm>
            <a:off x="1110925" y="2571004"/>
            <a:ext cx="4615977" cy="3162252"/>
            <a:chOff x="6096000" y="188640"/>
            <a:chExt cx="4615977" cy="3162252"/>
          </a:xfrm>
        </p:grpSpPr>
        <p:pic>
          <p:nvPicPr>
            <p:cNvPr id="3" name="Grafik 12" descr="Ein Bild, das Screenshot, Cartoon, Grafikdesign, Grafiken enthält.&#10;&#10;KI-generierte Inhalte können fehlerhaft sein.">
              <a:extLst>
                <a:ext uri="{FF2B5EF4-FFF2-40B4-BE49-F238E27FC236}">
                  <a16:creationId xmlns:a16="http://schemas.microsoft.com/office/drawing/2014/main" id="{423F4926-001F-1ECC-6C46-FC27B9EA0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539" r="16074"/>
            <a:stretch/>
          </p:blipFill>
          <p:spPr>
            <a:xfrm>
              <a:off x="6177140" y="243068"/>
              <a:ext cx="4104456" cy="3107824"/>
            </a:xfrm>
            <a:prstGeom prst="rect">
              <a:avLst/>
            </a:prstGeom>
          </p:spPr>
        </p:pic>
        <p:sp>
          <p:nvSpPr>
            <p:cNvPr id="8" name="Rechteck 13">
              <a:extLst>
                <a:ext uri="{FF2B5EF4-FFF2-40B4-BE49-F238E27FC236}">
                  <a16:creationId xmlns:a16="http://schemas.microsoft.com/office/drawing/2014/main" id="{C0549EFB-7481-7EA4-8805-6BC0E1289C26}"/>
                </a:ext>
              </a:extLst>
            </p:cNvPr>
            <p:cNvSpPr/>
            <p:nvPr/>
          </p:nvSpPr>
          <p:spPr bwMode="gray">
            <a:xfrm>
              <a:off x="6096000" y="188640"/>
              <a:ext cx="1152128" cy="86409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14">
              <a:extLst>
                <a:ext uri="{FF2B5EF4-FFF2-40B4-BE49-F238E27FC236}">
                  <a16:creationId xmlns:a16="http://schemas.microsoft.com/office/drawing/2014/main" id="{1B8298FC-EA05-268B-1CA1-8D18273D4E28}"/>
                </a:ext>
              </a:extLst>
            </p:cNvPr>
            <p:cNvSpPr/>
            <p:nvPr/>
          </p:nvSpPr>
          <p:spPr bwMode="gray">
            <a:xfrm rot="579201">
              <a:off x="9777532" y="2345847"/>
              <a:ext cx="934445" cy="99150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62B6B8-6004-ED76-C9A1-2D173770AB1D}"/>
              </a:ext>
            </a:extLst>
          </p:cNvPr>
          <p:cNvGrpSpPr/>
          <p:nvPr/>
        </p:nvGrpSpPr>
        <p:grpSpPr>
          <a:xfrm>
            <a:off x="1347321" y="4365104"/>
            <a:ext cx="3949200" cy="1271980"/>
            <a:chOff x="1055440" y="3597180"/>
            <a:chExt cx="3949200" cy="12719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EF62D4-F282-4F7A-5F3D-DA2DDDBA8DE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55440" y="3597180"/>
              <a:ext cx="1656184" cy="127198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180A85-B2E0-D6DD-1141-8507AC46EAE7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2711624" y="3740954"/>
              <a:ext cx="2293016" cy="1128206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5CC024-6C8D-81FF-1DF7-BD0717E4A0D4}"/>
              </a:ext>
            </a:extLst>
          </p:cNvPr>
          <p:cNvGrpSpPr/>
          <p:nvPr/>
        </p:nvGrpSpPr>
        <p:grpSpPr>
          <a:xfrm>
            <a:off x="1347321" y="3525172"/>
            <a:ext cx="5055996" cy="1704028"/>
            <a:chOff x="1055440" y="3165132"/>
            <a:chExt cx="5055996" cy="17040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980733B-9A07-CE16-6D2C-A7244FD1D6A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55440" y="3597180"/>
              <a:ext cx="1656184" cy="127198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0719AC4-463B-F66B-CE22-25A87A41BCB1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2711624" y="3165132"/>
              <a:ext cx="3399812" cy="1704028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A29F58-40D3-E2DF-FD9E-1F24F667FA17}"/>
              </a:ext>
            </a:extLst>
          </p:cNvPr>
          <p:cNvGrpSpPr/>
          <p:nvPr/>
        </p:nvGrpSpPr>
        <p:grpSpPr>
          <a:xfrm>
            <a:off x="1347321" y="2445292"/>
            <a:ext cx="6251789" cy="2327696"/>
            <a:chOff x="1055440" y="2721604"/>
            <a:chExt cx="6035765" cy="214755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B043189-2F81-B73A-667A-D798EA0E5905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55440" y="3597180"/>
              <a:ext cx="1656184" cy="127198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E548B0E-2310-93B0-5911-50F5612C2787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2711624" y="2721604"/>
              <a:ext cx="4379581" cy="2147556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8327D2C-594E-FACB-C0F4-516AC66B38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75" t="21292" r="30496" b="2153"/>
          <a:stretch>
            <a:fillRect/>
          </a:stretch>
        </p:blipFill>
        <p:spPr>
          <a:xfrm>
            <a:off x="5425188" y="3933056"/>
            <a:ext cx="2204999" cy="216000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B9F3557-813E-0E2D-1C51-1D5DD4A2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106" t="21292" r="31276" b="2153"/>
          <a:stretch>
            <a:fillRect/>
          </a:stretch>
        </p:blipFill>
        <p:spPr>
          <a:xfrm>
            <a:off x="6658605" y="2853176"/>
            <a:ext cx="2112115" cy="216000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F5D17CB-46E1-578C-1079-526E7F0BEA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498" t="21292" r="31275" b="2153"/>
          <a:stretch>
            <a:fillRect/>
          </a:stretch>
        </p:blipFill>
        <p:spPr>
          <a:xfrm>
            <a:off x="7828106" y="1773056"/>
            <a:ext cx="2147268" cy="216000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AF00285-BB7D-38E4-D154-04C5315DBFDC}"/>
              </a:ext>
            </a:extLst>
          </p:cNvPr>
          <p:cNvCxnSpPr>
            <a:cxnSpLocks/>
          </p:cNvCxnSpPr>
          <p:nvPr/>
        </p:nvCxnSpPr>
        <p:spPr bwMode="gray">
          <a:xfrm flipV="1">
            <a:off x="6527687" y="5193212"/>
            <a:ext cx="1520866" cy="864096"/>
          </a:xfrm>
          <a:prstGeom prst="straightConnector1">
            <a:avLst/>
          </a:prstGeom>
          <a:ln w="19050">
            <a:solidFill>
              <a:srgbClr val="FCE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35ECBBA-8E45-BFD5-D6FA-B924AE6F015C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5006822" y="5157464"/>
            <a:ext cx="1520865" cy="88937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2469146C-A001-46A3-C8FA-19362F093B60}"/>
              </a:ext>
            </a:extLst>
          </p:cNvPr>
          <p:cNvSpPr txBox="1"/>
          <p:nvPr/>
        </p:nvSpPr>
        <p:spPr bwMode="gray">
          <a:xfrm rot="19778679">
            <a:off x="7289859" y="5534684"/>
            <a:ext cx="574601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/>
              <a:t>8 mm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A13725F7-29E2-D765-A13A-9853E49337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764" r="30569" b="77302"/>
          <a:stretch>
            <a:fillRect/>
          </a:stretch>
        </p:blipFill>
        <p:spPr>
          <a:xfrm>
            <a:off x="10070401" y="2980262"/>
            <a:ext cx="1670576" cy="897475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C8886156-842A-43EC-0F8D-2877EE00EF22}"/>
              </a:ext>
            </a:extLst>
          </p:cNvPr>
          <p:cNvSpPr txBox="1"/>
          <p:nvPr/>
        </p:nvSpPr>
        <p:spPr bwMode="gray">
          <a:xfrm rot="1957556">
            <a:off x="5356619" y="5628190"/>
            <a:ext cx="574601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/>
              <a:t>8 mm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F0CC348-D916-9EE5-1B0A-2C2E52145011}"/>
              </a:ext>
            </a:extLst>
          </p:cNvPr>
          <p:cNvCxnSpPr>
            <a:cxnSpLocks/>
          </p:cNvCxnSpPr>
          <p:nvPr/>
        </p:nvCxnSpPr>
        <p:spPr bwMode="gray">
          <a:xfrm>
            <a:off x="7630187" y="2456242"/>
            <a:ext cx="197919" cy="14401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62ACF13-8C10-E362-6DA6-1E042CBF4A60}"/>
              </a:ext>
            </a:extLst>
          </p:cNvPr>
          <p:cNvCxnSpPr>
            <a:cxnSpLocks/>
          </p:cNvCxnSpPr>
          <p:nvPr/>
        </p:nvCxnSpPr>
        <p:spPr bwMode="gray">
          <a:xfrm>
            <a:off x="6403317" y="3525172"/>
            <a:ext cx="255288" cy="14106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C56BB2E-04C9-5C46-5DB6-09C2EA878403}"/>
              </a:ext>
            </a:extLst>
          </p:cNvPr>
          <p:cNvCxnSpPr>
            <a:cxnSpLocks/>
          </p:cNvCxnSpPr>
          <p:nvPr/>
        </p:nvCxnSpPr>
        <p:spPr bwMode="gray">
          <a:xfrm>
            <a:off x="5324306" y="4533676"/>
            <a:ext cx="227503" cy="13591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7538222-A703-1A20-30F4-230D8AF8D85D}"/>
                  </a:ext>
                </a:extLst>
              </p:cNvPr>
              <p:cNvSpPr txBox="1"/>
              <p:nvPr/>
            </p:nvSpPr>
            <p:spPr bwMode="gray">
              <a:xfrm rot="19694863">
                <a:off x="5506437" y="4227712"/>
                <a:ext cx="715206" cy="274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1200" dirty="0"/>
                  <a:t> mm</a:t>
                </a: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7538222-A703-1A20-30F4-230D8AF8D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 rot="19694863">
                <a:off x="5506437" y="4227712"/>
                <a:ext cx="715206" cy="274083"/>
              </a:xfrm>
              <a:prstGeom prst="rect">
                <a:avLst/>
              </a:prstGeom>
              <a:blipFill>
                <a:blip r:embed="rId7"/>
                <a:stretch>
                  <a:fillRect t="-11000" r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A74B4ED-56AF-E10C-A172-54E8EA40FAC9}"/>
                  </a:ext>
                </a:extLst>
              </p:cNvPr>
              <p:cNvSpPr txBox="1"/>
              <p:nvPr/>
            </p:nvSpPr>
            <p:spPr bwMode="gray">
              <a:xfrm rot="19694863">
                <a:off x="6594329" y="3201266"/>
                <a:ext cx="860673" cy="2574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de-DE" sz="1200" dirty="0"/>
                  <a:t> mm</a:t>
                </a: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A74B4ED-56AF-E10C-A172-54E8EA40F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 rot="19694863">
                <a:off x="6594329" y="3201266"/>
                <a:ext cx="860673" cy="257440"/>
              </a:xfrm>
              <a:prstGeom prst="rect">
                <a:avLst/>
              </a:prstGeom>
              <a:blipFill>
                <a:blip r:embed="rId8"/>
                <a:stretch>
                  <a:fillRect t="-8108" r="-41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925DC20-1BF7-E70C-0F0B-BBBCBD49EF49}"/>
                  </a:ext>
                </a:extLst>
              </p:cNvPr>
              <p:cNvSpPr txBox="1"/>
              <p:nvPr/>
            </p:nvSpPr>
            <p:spPr bwMode="gray">
              <a:xfrm rot="19694863">
                <a:off x="7816468" y="2127901"/>
                <a:ext cx="838918" cy="243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sz="1200" dirty="0"/>
                  <a:t> mm</a:t>
                </a: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925DC20-1BF7-E70C-0F0B-BBBCBD49E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 rot="19694863">
                <a:off x="7816468" y="2127901"/>
                <a:ext cx="838918" cy="243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CFEC6F2-E6F6-4710-76C5-304D30231D91}"/>
                  </a:ext>
                </a:extLst>
              </p:cNvPr>
              <p:cNvSpPr txBox="1"/>
              <p:nvPr/>
            </p:nvSpPr>
            <p:spPr bwMode="gray">
              <a:xfrm>
                <a:off x="5235634" y="1544164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b="0" i="0" baseline="-25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b="0" i="0" baseline="-25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burnt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CFEC6F2-E6F6-4710-76C5-304D30231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235634" y="1544164"/>
                <a:ext cx="914400" cy="914400"/>
              </a:xfrm>
              <a:prstGeom prst="rect">
                <a:avLst/>
              </a:prstGeom>
              <a:blipFill>
                <a:blip r:embed="rId13"/>
                <a:stretch>
                  <a:fillRect r="-50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7" name="Picture 126">
            <a:extLst>
              <a:ext uri="{FF2B5EF4-FFF2-40B4-BE49-F238E27FC236}">
                <a16:creationId xmlns:a16="http://schemas.microsoft.com/office/drawing/2014/main" id="{FD5434FF-B3B7-CCA2-B28E-95BD11DF7C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68676" b="74001"/>
          <a:stretch>
            <a:fillRect/>
          </a:stretch>
        </p:blipFill>
        <p:spPr>
          <a:xfrm>
            <a:off x="1243735" y="1513677"/>
            <a:ext cx="1861747" cy="835203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5BBD9EF-D5D0-FDE4-50D9-5E79CA05F935}"/>
              </a:ext>
            </a:extLst>
          </p:cNvPr>
          <p:cNvGrpSpPr/>
          <p:nvPr/>
        </p:nvGrpSpPr>
        <p:grpSpPr>
          <a:xfrm>
            <a:off x="3287688" y="1484784"/>
            <a:ext cx="1435274" cy="948187"/>
            <a:chOff x="8400256" y="4533676"/>
            <a:chExt cx="2515394" cy="1500411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8A0FD115-563C-0ED6-21D2-AA82043CB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5165" t="72113"/>
            <a:stretch>
              <a:fillRect/>
            </a:stretch>
          </p:blipFill>
          <p:spPr>
            <a:xfrm>
              <a:off x="8521762" y="4581128"/>
              <a:ext cx="2393888" cy="1452959"/>
            </a:xfrm>
            <a:prstGeom prst="rect">
              <a:avLst/>
            </a:prstGeom>
          </p:spPr>
        </p:pic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BA12E17-83BB-DC16-8340-D5C3A9B72FC3}"/>
                </a:ext>
              </a:extLst>
            </p:cNvPr>
            <p:cNvSpPr/>
            <p:nvPr/>
          </p:nvSpPr>
          <p:spPr bwMode="gray">
            <a:xfrm>
              <a:off x="8400256" y="4533676"/>
              <a:ext cx="235506" cy="40749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A35E259-AFF2-3693-8BA1-61F305A25BCC}"/>
              </a:ext>
            </a:extLst>
          </p:cNvPr>
          <p:cNvCxnSpPr>
            <a:cxnSpLocks/>
          </p:cNvCxnSpPr>
          <p:nvPr/>
        </p:nvCxnSpPr>
        <p:spPr bwMode="gray">
          <a:xfrm>
            <a:off x="1542091" y="2799260"/>
            <a:ext cx="656419" cy="134982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2BA46DA-B1C8-95D8-3C78-DDA2E3FA9612}"/>
                  </a:ext>
                </a:extLst>
              </p:cNvPr>
              <p:cNvSpPr txBox="1"/>
              <p:nvPr/>
            </p:nvSpPr>
            <p:spPr bwMode="gray">
              <a:xfrm>
                <a:off x="1200838" y="2433715"/>
                <a:ext cx="914400" cy="2807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r>
                  <a:rPr lang="de-DE" dirty="0"/>
                  <a:t> </a:t>
                </a:r>
                <a:endParaRPr lang="de-DE" dirty="0" err="1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2BA46DA-B1C8-95D8-3C78-DDA2E3FA9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200838" y="2433715"/>
                <a:ext cx="914400" cy="280710"/>
              </a:xfrm>
              <a:prstGeom prst="rect">
                <a:avLst/>
              </a:prstGeom>
              <a:blipFill>
                <a:blip r:embed="rId14"/>
                <a:stretch>
                  <a:fillRect l="-5333" b="-2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28F54F3E-AAA1-66D2-55E1-E58898E9AD7C}"/>
              </a:ext>
            </a:extLst>
          </p:cNvPr>
          <p:cNvCxnSpPr>
            <a:cxnSpLocks/>
          </p:cNvCxnSpPr>
          <p:nvPr/>
        </p:nvCxnSpPr>
        <p:spPr bwMode="gray">
          <a:xfrm flipV="1">
            <a:off x="1024550" y="4268932"/>
            <a:ext cx="1073939" cy="558484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1608793-1CCB-B002-23B9-510B401C8E78}"/>
                  </a:ext>
                </a:extLst>
              </p:cNvPr>
              <p:cNvSpPr txBox="1"/>
              <p:nvPr/>
            </p:nvSpPr>
            <p:spPr bwMode="gray">
              <a:xfrm>
                <a:off x="526430" y="4761184"/>
                <a:ext cx="914400" cy="2807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de-DE" dirty="0"/>
                  <a:t> </a:t>
                </a:r>
                <a:endParaRPr lang="de-DE" dirty="0" err="1"/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1608793-1CCB-B002-23B9-510B401C8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26430" y="4761184"/>
                <a:ext cx="914400" cy="280710"/>
              </a:xfrm>
              <a:prstGeom prst="rect">
                <a:avLst/>
              </a:prstGeom>
              <a:blipFill>
                <a:blip r:embed="rId15"/>
                <a:stretch>
                  <a:fillRect l="-4667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052C259-D150-B814-3092-6A084BFFB377}"/>
              </a:ext>
            </a:extLst>
          </p:cNvPr>
          <p:cNvCxnSpPr>
            <a:cxnSpLocks/>
          </p:cNvCxnSpPr>
          <p:nvPr/>
        </p:nvCxnSpPr>
        <p:spPr bwMode="gray">
          <a:xfrm flipV="1">
            <a:off x="964235" y="4913970"/>
            <a:ext cx="1073939" cy="558484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69E8A493-F0DD-0292-EDE5-0AD965DE8152}"/>
                  </a:ext>
                </a:extLst>
              </p:cNvPr>
              <p:cNvSpPr txBox="1"/>
              <p:nvPr/>
            </p:nvSpPr>
            <p:spPr bwMode="gray">
              <a:xfrm>
                <a:off x="697069" y="5416146"/>
                <a:ext cx="534331" cy="2807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 </a:t>
                </a:r>
                <a:endParaRPr lang="de-DE" dirty="0" err="1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69E8A493-F0DD-0292-EDE5-0AD965DE8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697069" y="5416146"/>
                <a:ext cx="534331" cy="280710"/>
              </a:xfrm>
              <a:prstGeom prst="rect">
                <a:avLst/>
              </a:prstGeom>
              <a:blipFill>
                <a:blip r:embed="rId16"/>
                <a:stretch>
                  <a:fillRect l="-7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feld 67">
                <a:extLst>
                  <a:ext uri="{FF2B5EF4-FFF2-40B4-BE49-F238E27FC236}">
                    <a16:creationId xmlns:a16="http://schemas.microsoft.com/office/drawing/2014/main" id="{AE72718E-2AE6-8DA0-080C-2A99D9F4001B}"/>
                  </a:ext>
                </a:extLst>
              </p:cNvPr>
              <p:cNvSpPr txBox="1"/>
              <p:nvPr/>
            </p:nvSpPr>
            <p:spPr bwMode="gray">
              <a:xfrm>
                <a:off x="345333" y="856766"/>
                <a:ext cx="617831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2"/>
                    </a:solidFill>
                  </a:rPr>
                  <a:t>3D Flame structure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de-DE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de-DE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b="1" dirty="0">
                    <a:solidFill>
                      <a:srgbClr val="002D4C"/>
                    </a:solidFill>
                  </a:rPr>
                  <a:t> </a:t>
                </a:r>
                <a:r>
                  <a:rPr lang="en-US" b="1" dirty="0">
                    <a:solidFill>
                      <a:schemeClr val="bg2"/>
                    </a:solidFill>
                  </a:rPr>
                  <a:t>shown by iso-surfaces of the progress variable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141" name="Textfeld 67">
                <a:extLst>
                  <a:ext uri="{FF2B5EF4-FFF2-40B4-BE49-F238E27FC236}">
                    <a16:creationId xmlns:a16="http://schemas.microsoft.com/office/drawing/2014/main" id="{AE72718E-2AE6-8DA0-080C-2A99D9F40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45333" y="856766"/>
                <a:ext cx="6178314" cy="646331"/>
              </a:xfrm>
              <a:prstGeom prst="rect">
                <a:avLst/>
              </a:prstGeom>
              <a:blipFill>
                <a:blip r:embed="rId17"/>
                <a:stretch>
                  <a:fillRect l="-888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1362A759-CE18-5F64-0717-F3BBA0C1DF85}"/>
              </a:ext>
            </a:extLst>
          </p:cNvPr>
          <p:cNvSpPr txBox="1">
            <a:spLocks/>
          </p:cNvSpPr>
          <p:nvPr/>
        </p:nvSpPr>
        <p:spPr>
          <a:xfrm>
            <a:off x="8790608" y="3980900"/>
            <a:ext cx="3210048" cy="33123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8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8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8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8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8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Individual laminar flames over channel outlets</a:t>
            </a:r>
          </a:p>
          <a:p>
            <a:r>
              <a:rPr lang="en-GB" sz="2000" dirty="0"/>
              <a:t>Solid matrix acts as flame anchor</a:t>
            </a:r>
          </a:p>
          <a:p>
            <a:r>
              <a:rPr lang="en-GB" sz="2000" dirty="0"/>
              <a:t>Maximum penetration of unburnt fuel: 4.5 mm </a:t>
            </a:r>
            <a:endParaRPr lang="en-GB" sz="2000" baseline="-25000" dirty="0"/>
          </a:p>
          <a:p>
            <a:pPr marL="0" indent="0">
              <a:buNone/>
            </a:pPr>
            <a:endParaRPr lang="en-GB" sz="2000" baseline="-25000" dirty="0"/>
          </a:p>
        </p:txBody>
      </p:sp>
      <p:pic>
        <p:nvPicPr>
          <p:cNvPr id="12" name="Grafik 11" descr="Ein Bild, das Text, Screensho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57B426A1-6DDE-2FB1-DB60-8A41317776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403" t="22804" r="31554" b="3830"/>
          <a:stretch/>
        </p:blipFill>
        <p:spPr>
          <a:xfrm>
            <a:off x="9039270" y="620688"/>
            <a:ext cx="2169298" cy="216000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cxnSp>
        <p:nvCxnSpPr>
          <p:cNvPr id="13" name="Straight Connector 41">
            <a:extLst>
              <a:ext uri="{FF2B5EF4-FFF2-40B4-BE49-F238E27FC236}">
                <a16:creationId xmlns:a16="http://schemas.microsoft.com/office/drawing/2014/main" id="{D8CC2070-4FFB-A3D7-77F4-27F0B0B822CC}"/>
              </a:ext>
            </a:extLst>
          </p:cNvPr>
          <p:cNvCxnSpPr>
            <a:cxnSpLocks/>
          </p:cNvCxnSpPr>
          <p:nvPr/>
        </p:nvCxnSpPr>
        <p:spPr bwMode="gray">
          <a:xfrm flipH="1">
            <a:off x="3071112" y="1407401"/>
            <a:ext cx="5594076" cy="287048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40">
            <a:extLst>
              <a:ext uri="{FF2B5EF4-FFF2-40B4-BE49-F238E27FC236}">
                <a16:creationId xmlns:a16="http://schemas.microsoft.com/office/drawing/2014/main" id="{6B809A28-BA5B-E2AB-8064-71CC0383F825}"/>
              </a:ext>
            </a:extLst>
          </p:cNvPr>
          <p:cNvCxnSpPr>
            <a:cxnSpLocks/>
          </p:cNvCxnSpPr>
          <p:nvPr/>
        </p:nvCxnSpPr>
        <p:spPr bwMode="gray">
          <a:xfrm>
            <a:off x="1339345" y="2906368"/>
            <a:ext cx="1731767" cy="139494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00">
            <a:extLst>
              <a:ext uri="{FF2B5EF4-FFF2-40B4-BE49-F238E27FC236}">
                <a16:creationId xmlns:a16="http://schemas.microsoft.com/office/drawing/2014/main" id="{11226162-C424-0D6C-FD69-14EFE30369A5}"/>
              </a:ext>
            </a:extLst>
          </p:cNvPr>
          <p:cNvCxnSpPr>
            <a:cxnSpLocks/>
          </p:cNvCxnSpPr>
          <p:nvPr/>
        </p:nvCxnSpPr>
        <p:spPr bwMode="gray">
          <a:xfrm>
            <a:off x="8656720" y="1410969"/>
            <a:ext cx="245020" cy="14614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121">
                <a:extLst>
                  <a:ext uri="{FF2B5EF4-FFF2-40B4-BE49-F238E27FC236}">
                    <a16:creationId xmlns:a16="http://schemas.microsoft.com/office/drawing/2014/main" id="{CED92EFB-1D0E-E7D9-4F8E-8C3AFC76E066}"/>
                  </a:ext>
                </a:extLst>
              </p:cNvPr>
              <p:cNvSpPr txBox="1"/>
              <p:nvPr/>
            </p:nvSpPr>
            <p:spPr bwMode="gray">
              <a:xfrm rot="19694863">
                <a:off x="8829461" y="1067508"/>
                <a:ext cx="838918" cy="243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=4.5</m:t>
                    </m:r>
                  </m:oMath>
                </a14:m>
                <a:r>
                  <a:rPr lang="de-DE" sz="1200" dirty="0"/>
                  <a:t> mm</a:t>
                </a:r>
              </a:p>
            </p:txBody>
          </p:sp>
        </mc:Choice>
        <mc:Fallback xmlns="">
          <p:sp>
            <p:nvSpPr>
              <p:cNvPr id="28" name="TextBox 121">
                <a:extLst>
                  <a:ext uri="{FF2B5EF4-FFF2-40B4-BE49-F238E27FC236}">
                    <a16:creationId xmlns:a16="http://schemas.microsoft.com/office/drawing/2014/main" id="{CED92EFB-1D0E-E7D9-4F8E-8C3AFC76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 rot="19694863">
                <a:off x="8829461" y="1067508"/>
                <a:ext cx="838918" cy="243664"/>
              </a:xfrm>
              <a:prstGeom prst="rect">
                <a:avLst/>
              </a:prstGeom>
              <a:blipFill>
                <a:blip r:embed="rId19"/>
                <a:stretch>
                  <a:fillRect t="-9259" r="-7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83DEC13-783D-C055-408B-592F26602D26}"/>
              </a:ext>
            </a:extLst>
          </p:cNvPr>
          <p:cNvGrpSpPr/>
          <p:nvPr/>
        </p:nvGrpSpPr>
        <p:grpSpPr>
          <a:xfrm>
            <a:off x="335360" y="2499738"/>
            <a:ext cx="904016" cy="1937374"/>
            <a:chOff x="335360" y="2499738"/>
            <a:chExt cx="904016" cy="1937374"/>
          </a:xfrm>
        </p:grpSpPr>
        <p:grpSp>
          <p:nvGrpSpPr>
            <p:cNvPr id="10" name="Group 89">
              <a:extLst>
                <a:ext uri="{FF2B5EF4-FFF2-40B4-BE49-F238E27FC236}">
                  <a16:creationId xmlns:a16="http://schemas.microsoft.com/office/drawing/2014/main" id="{D0B85AE3-CE4F-B0E2-4810-D3B92DB05466}"/>
                </a:ext>
              </a:extLst>
            </p:cNvPr>
            <p:cNvGrpSpPr/>
            <p:nvPr/>
          </p:nvGrpSpPr>
          <p:grpSpPr>
            <a:xfrm>
              <a:off x="695400" y="2723982"/>
              <a:ext cx="103085" cy="1641122"/>
              <a:chOff x="557394" y="2723982"/>
              <a:chExt cx="103085" cy="1641122"/>
            </a:xfrm>
          </p:grpSpPr>
          <p:cxnSp>
            <p:nvCxnSpPr>
              <p:cNvPr id="24" name="Straight Arrow Connector 54">
                <a:extLst>
                  <a:ext uri="{FF2B5EF4-FFF2-40B4-BE49-F238E27FC236}">
                    <a16:creationId xmlns:a16="http://schemas.microsoft.com/office/drawing/2014/main" id="{35C5030F-48EE-4357-32D6-0328A0855BF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08937" y="2723982"/>
                <a:ext cx="7490" cy="164112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B16E9D8D-C8DE-8C5C-1A1F-298DF659BCC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557394" y="3933056"/>
                <a:ext cx="10308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9">
                <a:extLst>
                  <a:ext uri="{FF2B5EF4-FFF2-40B4-BE49-F238E27FC236}">
                    <a16:creationId xmlns:a16="http://schemas.microsoft.com/office/drawing/2014/main" id="{49ADAD01-EBBC-C710-5859-13EB1A651B3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557394" y="3429000"/>
                <a:ext cx="10308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62">
              <a:extLst>
                <a:ext uri="{FF2B5EF4-FFF2-40B4-BE49-F238E27FC236}">
                  <a16:creationId xmlns:a16="http://schemas.microsoft.com/office/drawing/2014/main" id="{C8C34C22-3290-75C7-E20A-DD40C0FF058C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45463" y="4179344"/>
              <a:ext cx="455660" cy="185760"/>
            </a:xfrm>
            <a:prstGeom prst="straightConnector1">
              <a:avLst/>
            </a:prstGeom>
            <a:ln w="19050">
              <a:solidFill>
                <a:srgbClr val="FCE5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63">
              <a:extLst>
                <a:ext uri="{FF2B5EF4-FFF2-40B4-BE49-F238E27FC236}">
                  <a16:creationId xmlns:a16="http://schemas.microsoft.com/office/drawing/2014/main" id="{9B682177-351C-94AC-6CFE-4F5F8413A993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407368" y="4041052"/>
              <a:ext cx="338095" cy="32405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94">
                  <a:extLst>
                    <a:ext uri="{FF2B5EF4-FFF2-40B4-BE49-F238E27FC236}">
                      <a16:creationId xmlns:a16="http://schemas.microsoft.com/office/drawing/2014/main" id="{6789EA10-E041-866F-B1C8-9368A9420A17}"/>
                    </a:ext>
                  </a:extLst>
                </p:cNvPr>
                <p:cNvSpPr txBox="1"/>
                <p:nvPr/>
              </p:nvSpPr>
              <p:spPr bwMode="gray">
                <a:xfrm>
                  <a:off x="1055440" y="4212868"/>
                  <a:ext cx="183936" cy="2242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8" name="TextBox 94">
                  <a:extLst>
                    <a:ext uri="{FF2B5EF4-FFF2-40B4-BE49-F238E27FC236}">
                      <a16:creationId xmlns:a16="http://schemas.microsoft.com/office/drawing/2014/main" id="{6789EA10-E041-866F-B1C8-9368A9420A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1055440" y="4212868"/>
                  <a:ext cx="183936" cy="224244"/>
                </a:xfrm>
                <a:prstGeom prst="rect">
                  <a:avLst/>
                </a:prstGeom>
                <a:blipFill>
                  <a:blip r:embed="rId20"/>
                  <a:stretch>
                    <a:fillRect l="-3333" r="-3333"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95">
                  <a:extLst>
                    <a:ext uri="{FF2B5EF4-FFF2-40B4-BE49-F238E27FC236}">
                      <a16:creationId xmlns:a16="http://schemas.microsoft.com/office/drawing/2014/main" id="{B570E2C8-0F3B-0F65-A783-79B80D8656AD}"/>
                    </a:ext>
                  </a:extLst>
                </p:cNvPr>
                <p:cNvSpPr txBox="1"/>
                <p:nvPr/>
              </p:nvSpPr>
              <p:spPr bwMode="gray">
                <a:xfrm>
                  <a:off x="335360" y="4077072"/>
                  <a:ext cx="183936" cy="2242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9" name="TextBox 95">
                  <a:extLst>
                    <a:ext uri="{FF2B5EF4-FFF2-40B4-BE49-F238E27FC236}">
                      <a16:creationId xmlns:a16="http://schemas.microsoft.com/office/drawing/2014/main" id="{B570E2C8-0F3B-0F65-A783-79B80D8656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335360" y="4077072"/>
                  <a:ext cx="183936" cy="22424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96">
                  <a:extLst>
                    <a:ext uri="{FF2B5EF4-FFF2-40B4-BE49-F238E27FC236}">
                      <a16:creationId xmlns:a16="http://schemas.microsoft.com/office/drawing/2014/main" id="{A2425220-048D-19BF-40BC-302F75E6E4DF}"/>
                    </a:ext>
                  </a:extLst>
                </p:cNvPr>
                <p:cNvSpPr txBox="1"/>
                <p:nvPr/>
              </p:nvSpPr>
              <p:spPr bwMode="gray">
                <a:xfrm>
                  <a:off x="660985" y="2499738"/>
                  <a:ext cx="183936" cy="2242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0" name="TextBox 96">
                  <a:extLst>
                    <a:ext uri="{FF2B5EF4-FFF2-40B4-BE49-F238E27FC236}">
                      <a16:creationId xmlns:a16="http://schemas.microsoft.com/office/drawing/2014/main" id="{A2425220-048D-19BF-40BC-302F75E6E4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660985" y="2499738"/>
                  <a:ext cx="183936" cy="22424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59">
              <a:extLst>
                <a:ext uri="{FF2B5EF4-FFF2-40B4-BE49-F238E27FC236}">
                  <a16:creationId xmlns:a16="http://schemas.microsoft.com/office/drawing/2014/main" id="{9BED8257-526C-FFE9-0237-DB73ACE6F02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95400" y="2852936"/>
              <a:ext cx="10308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844976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C345C-75D6-38A6-990C-4CA116961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Text enthält.&#10;&#10;KI-generierte Inhalte können fehlerhaft sein.">
            <a:extLst>
              <a:ext uri="{FF2B5EF4-FFF2-40B4-BE49-F238E27FC236}">
                <a16:creationId xmlns:a16="http://schemas.microsoft.com/office/drawing/2014/main" id="{B52063D6-D543-A8A9-13A3-FDE51D5B6B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935" r="67537" b="28673"/>
          <a:stretch/>
        </p:blipFill>
        <p:spPr>
          <a:xfrm>
            <a:off x="8953781" y="1115579"/>
            <a:ext cx="1843480" cy="2174975"/>
          </a:xfrm>
          <a:prstGeom prst="rect">
            <a:avLst/>
          </a:prstGeom>
        </p:spPr>
      </p:pic>
      <p:pic>
        <p:nvPicPr>
          <p:cNvPr id="92" name="Grafik 91" descr="Ein Bild, das Text, Reihe, Diagramm, parallel enthält.&#10;&#10;KI-generierte Inhalte können fehlerhaft sein.">
            <a:extLst>
              <a:ext uri="{FF2B5EF4-FFF2-40B4-BE49-F238E27FC236}">
                <a16:creationId xmlns:a16="http://schemas.microsoft.com/office/drawing/2014/main" id="{751FC9C9-0C12-0969-7913-F13F1A98EC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363"/>
          <a:stretch/>
        </p:blipFill>
        <p:spPr>
          <a:xfrm>
            <a:off x="2927648" y="3645023"/>
            <a:ext cx="3234248" cy="2551815"/>
          </a:xfrm>
          <a:prstGeom prst="rect">
            <a:avLst/>
          </a:prstGeom>
        </p:spPr>
      </p:pic>
      <p:pic>
        <p:nvPicPr>
          <p:cNvPr id="48" name="Grafik 47" descr="Ein Bild, das Kunst, Entwurf, Cartoon, Screenshot enthält.&#10;&#10;KI-generierte Inhalte können fehlerhaft sein.">
            <a:extLst>
              <a:ext uri="{FF2B5EF4-FFF2-40B4-BE49-F238E27FC236}">
                <a16:creationId xmlns:a16="http://schemas.microsoft.com/office/drawing/2014/main" id="{0658C2F3-8710-C1EA-EB0C-22B963D2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4" t="41553" r="38546" b="9174"/>
          <a:stretch/>
        </p:blipFill>
        <p:spPr>
          <a:xfrm>
            <a:off x="909818" y="908720"/>
            <a:ext cx="2737650" cy="252028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C919A10E-2809-1B43-92A5-A44E906AA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908"/>
            <a:ext cx="5479918" cy="506394"/>
          </a:xfrm>
        </p:spPr>
        <p:txBody>
          <a:bodyPr/>
          <a:lstStyle/>
          <a:p>
            <a:r>
              <a:rPr lang="en-GB" dirty="0"/>
              <a:t>Ammonia dehydrogenation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F17E49-4E7D-92F0-A147-73B3D64C9A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C4F34AF-506F-1189-DECA-4740F143A3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1415"/>
          <a:stretch/>
        </p:blipFill>
        <p:spPr>
          <a:xfrm>
            <a:off x="4295800" y="1127487"/>
            <a:ext cx="2212300" cy="2085489"/>
          </a:xfrm>
          <a:prstGeom prst="rect">
            <a:avLst/>
          </a:prstGeom>
        </p:spPr>
      </p:pic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DB72B72-5A38-86D9-0569-62CEBF0E5350}"/>
              </a:ext>
            </a:extLst>
          </p:cNvPr>
          <p:cNvGrpSpPr/>
          <p:nvPr/>
        </p:nvGrpSpPr>
        <p:grpSpPr>
          <a:xfrm>
            <a:off x="1809272" y="2105065"/>
            <a:ext cx="416384" cy="891887"/>
            <a:chOff x="839416" y="1849765"/>
            <a:chExt cx="416384" cy="891887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EF783AD8-C784-41E6-3EEA-238B2704040D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839416" y="1849765"/>
              <a:ext cx="416384" cy="335350"/>
            </a:xfrm>
            <a:prstGeom prst="line">
              <a:avLst/>
            </a:pr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1E2B89C4-0086-2D5B-CC90-071D3E5B430F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839416" y="2185115"/>
              <a:ext cx="0" cy="556537"/>
            </a:xfrm>
            <a:prstGeom prst="line">
              <a:avLst/>
            </a:pr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B22AFA3A-27AB-0C57-0562-81B6A4DAA534}"/>
                  </a:ext>
                </a:extLst>
              </p:cNvPr>
              <p:cNvSpPr txBox="1"/>
              <p:nvPr/>
            </p:nvSpPr>
            <p:spPr bwMode="gray">
              <a:xfrm>
                <a:off x="4796621" y="3231821"/>
                <a:ext cx="108302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sz="1400" b="1" dirty="0">
                    <a:solidFill>
                      <a:srgbClr val="002D4C"/>
                    </a:solidFill>
                  </a:rPr>
                  <a:t> </a:t>
                </a:r>
                <a:endParaRPr lang="en-GB" sz="1400" dirty="0"/>
              </a:p>
            </p:txBody>
          </p:sp>
        </mc:Choice>
        <mc:Fallback xmlns="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B22AFA3A-27AB-0C57-0562-81B6A4DAA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796621" y="3231821"/>
                <a:ext cx="1083025" cy="307777"/>
              </a:xfrm>
              <a:prstGeom prst="rect">
                <a:avLst/>
              </a:prstGeom>
              <a:blipFill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D4A6682-EFC6-5876-DFB8-654FB14461A1}"/>
              </a:ext>
            </a:extLst>
          </p:cNvPr>
          <p:cNvGrpSpPr/>
          <p:nvPr/>
        </p:nvGrpSpPr>
        <p:grpSpPr>
          <a:xfrm>
            <a:off x="4023889" y="2684301"/>
            <a:ext cx="865137" cy="830497"/>
            <a:chOff x="4094909" y="2348880"/>
            <a:chExt cx="865137" cy="830497"/>
          </a:xfrm>
        </p:grpSpPr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8F4B254B-F7F5-DC74-8174-9738494B881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233332" y="3067255"/>
              <a:ext cx="49451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96">
                  <a:extLst>
                    <a:ext uri="{FF2B5EF4-FFF2-40B4-BE49-F238E27FC236}">
                      <a16:creationId xmlns:a16="http://schemas.microsoft.com/office/drawing/2014/main" id="{3F732EE9-BAED-5172-2E0E-D91B459F5D23}"/>
                    </a:ext>
                  </a:extLst>
                </p:cNvPr>
                <p:cNvSpPr txBox="1"/>
                <p:nvPr/>
              </p:nvSpPr>
              <p:spPr bwMode="gray">
                <a:xfrm>
                  <a:off x="4776110" y="2955133"/>
                  <a:ext cx="183936" cy="2242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4" name="TextBox 96">
                  <a:extLst>
                    <a:ext uri="{FF2B5EF4-FFF2-40B4-BE49-F238E27FC236}">
                      <a16:creationId xmlns:a16="http://schemas.microsoft.com/office/drawing/2014/main" id="{3F732EE9-BAED-5172-2E0E-D91B459F5D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4776110" y="2955133"/>
                  <a:ext cx="183936" cy="22424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62A9A126-B4DE-78CB-78AE-A6F94A6F8974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4223792" y="2582948"/>
              <a:ext cx="9540" cy="485976"/>
            </a:xfrm>
            <a:prstGeom prst="straightConnector1">
              <a:avLst/>
            </a:prstGeom>
            <a:ln>
              <a:solidFill>
                <a:srgbClr val="FCE5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96">
                  <a:extLst>
                    <a:ext uri="{FF2B5EF4-FFF2-40B4-BE49-F238E27FC236}">
                      <a16:creationId xmlns:a16="http://schemas.microsoft.com/office/drawing/2014/main" id="{D07096E5-F6C8-0925-16FB-F7124E0F7615}"/>
                    </a:ext>
                  </a:extLst>
                </p:cNvPr>
                <p:cNvSpPr txBox="1"/>
                <p:nvPr/>
              </p:nvSpPr>
              <p:spPr bwMode="gray">
                <a:xfrm>
                  <a:off x="4094909" y="2348880"/>
                  <a:ext cx="183936" cy="2242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44" name="TextBox 96">
                  <a:extLst>
                    <a:ext uri="{FF2B5EF4-FFF2-40B4-BE49-F238E27FC236}">
                      <a16:creationId xmlns:a16="http://schemas.microsoft.com/office/drawing/2014/main" id="{D07096E5-F6C8-0925-16FB-F7124E0F76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4094909" y="2348880"/>
                  <a:ext cx="183936" cy="224244"/>
                </a:xfrm>
                <a:prstGeom prst="rect">
                  <a:avLst/>
                </a:prstGeom>
                <a:blipFill>
                  <a:blip r:embed="rId8"/>
                  <a:stretch>
                    <a:fillRect l="-3333" r="-3333"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4" name="Straight Arrow Connector 54">
            <a:extLst>
              <a:ext uri="{FF2B5EF4-FFF2-40B4-BE49-F238E27FC236}">
                <a16:creationId xmlns:a16="http://schemas.microsoft.com/office/drawing/2014/main" id="{05FDBC89-0EE7-DBED-0CA7-45CC8A5961E6}"/>
              </a:ext>
            </a:extLst>
          </p:cNvPr>
          <p:cNvCxnSpPr>
            <a:cxnSpLocks/>
          </p:cNvCxnSpPr>
          <p:nvPr/>
        </p:nvCxnSpPr>
        <p:spPr bwMode="gray">
          <a:xfrm flipV="1">
            <a:off x="783529" y="2425411"/>
            <a:ext cx="0" cy="11521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62">
            <a:extLst>
              <a:ext uri="{FF2B5EF4-FFF2-40B4-BE49-F238E27FC236}">
                <a16:creationId xmlns:a16="http://schemas.microsoft.com/office/drawing/2014/main" id="{C1D0FE84-7D40-9052-58A0-5A326E79EF55}"/>
              </a:ext>
            </a:extLst>
          </p:cNvPr>
          <p:cNvCxnSpPr>
            <a:cxnSpLocks/>
          </p:cNvCxnSpPr>
          <p:nvPr/>
        </p:nvCxnSpPr>
        <p:spPr bwMode="gray">
          <a:xfrm flipV="1">
            <a:off x="783529" y="3320893"/>
            <a:ext cx="363691" cy="256646"/>
          </a:xfrm>
          <a:prstGeom prst="straightConnector1">
            <a:avLst/>
          </a:prstGeom>
          <a:ln w="19050">
            <a:solidFill>
              <a:srgbClr val="FCE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63">
            <a:extLst>
              <a:ext uri="{FF2B5EF4-FFF2-40B4-BE49-F238E27FC236}">
                <a16:creationId xmlns:a16="http://schemas.microsoft.com/office/drawing/2014/main" id="{EEDDB03A-AFB4-148D-0D79-1131614D701E}"/>
              </a:ext>
            </a:extLst>
          </p:cNvPr>
          <p:cNvCxnSpPr>
            <a:cxnSpLocks/>
            <a:endCxn id="60" idx="0"/>
          </p:cNvCxnSpPr>
          <p:nvPr/>
        </p:nvCxnSpPr>
        <p:spPr bwMode="gray">
          <a:xfrm flipH="1" flipV="1">
            <a:off x="459150" y="3395886"/>
            <a:ext cx="324379" cy="18165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94">
                <a:extLst>
                  <a:ext uri="{FF2B5EF4-FFF2-40B4-BE49-F238E27FC236}">
                    <a16:creationId xmlns:a16="http://schemas.microsoft.com/office/drawing/2014/main" id="{64522EDC-9B96-37AE-7F64-99C3148261C4}"/>
                  </a:ext>
                </a:extLst>
              </p:cNvPr>
              <p:cNvSpPr txBox="1"/>
              <p:nvPr/>
            </p:nvSpPr>
            <p:spPr bwMode="gray">
              <a:xfrm>
                <a:off x="1098534" y="3328316"/>
                <a:ext cx="183936" cy="224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59" name="TextBox 94">
                <a:extLst>
                  <a:ext uri="{FF2B5EF4-FFF2-40B4-BE49-F238E27FC236}">
                    <a16:creationId xmlns:a16="http://schemas.microsoft.com/office/drawing/2014/main" id="{64522EDC-9B96-37AE-7F64-99C314826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098534" y="3328316"/>
                <a:ext cx="183936" cy="224244"/>
              </a:xfrm>
              <a:prstGeom prst="rect">
                <a:avLst/>
              </a:prstGeom>
              <a:blipFill>
                <a:blip r:embed="rId9"/>
                <a:stretch>
                  <a:fillRect l="-3333" r="-3333" b="-54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95">
                <a:extLst>
                  <a:ext uri="{FF2B5EF4-FFF2-40B4-BE49-F238E27FC236}">
                    <a16:creationId xmlns:a16="http://schemas.microsoft.com/office/drawing/2014/main" id="{22705A36-8446-4753-7430-553C2BE0A495}"/>
                  </a:ext>
                </a:extLst>
              </p:cNvPr>
              <p:cNvSpPr txBox="1"/>
              <p:nvPr/>
            </p:nvSpPr>
            <p:spPr bwMode="gray">
              <a:xfrm>
                <a:off x="367182" y="3395886"/>
                <a:ext cx="183936" cy="224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0" name="TextBox 95">
                <a:extLst>
                  <a:ext uri="{FF2B5EF4-FFF2-40B4-BE49-F238E27FC236}">
                    <a16:creationId xmlns:a16="http://schemas.microsoft.com/office/drawing/2014/main" id="{22705A36-8446-4753-7430-553C2BE0A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67182" y="3395886"/>
                <a:ext cx="183936" cy="2242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96">
                <a:extLst>
                  <a:ext uri="{FF2B5EF4-FFF2-40B4-BE49-F238E27FC236}">
                    <a16:creationId xmlns:a16="http://schemas.microsoft.com/office/drawing/2014/main" id="{840D9467-0BFF-412F-634F-B6F9DD72E659}"/>
                  </a:ext>
                </a:extLst>
              </p:cNvPr>
              <p:cNvSpPr txBox="1"/>
              <p:nvPr/>
            </p:nvSpPr>
            <p:spPr bwMode="gray">
              <a:xfrm>
                <a:off x="745554" y="2172566"/>
                <a:ext cx="183936" cy="224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1" name="TextBox 96">
                <a:extLst>
                  <a:ext uri="{FF2B5EF4-FFF2-40B4-BE49-F238E27FC236}">
                    <a16:creationId xmlns:a16="http://schemas.microsoft.com/office/drawing/2014/main" id="{840D9467-0BFF-412F-634F-B6F9DD72E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45554" y="2172566"/>
                <a:ext cx="183936" cy="2242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7DFC0B7-58E4-ABB8-9421-91A69B3F1426}"/>
              </a:ext>
            </a:extLst>
          </p:cNvPr>
          <p:cNvGrpSpPr/>
          <p:nvPr/>
        </p:nvGrpSpPr>
        <p:grpSpPr>
          <a:xfrm>
            <a:off x="6797099" y="1115579"/>
            <a:ext cx="1749413" cy="2097397"/>
            <a:chOff x="5829174" y="976436"/>
            <a:chExt cx="1541768" cy="1776900"/>
          </a:xfrm>
        </p:grpSpPr>
        <p:pic>
          <p:nvPicPr>
            <p:cNvPr id="68" name="Grafik 67" descr="Ein Bild, das Screenshot, Text, Grafiken, Grafikdesign enthält.&#10;&#10;KI-generierte Inhalte können fehlerhaft sein.">
              <a:extLst>
                <a:ext uri="{FF2B5EF4-FFF2-40B4-BE49-F238E27FC236}">
                  <a16:creationId xmlns:a16="http://schemas.microsoft.com/office/drawing/2014/main" id="{AFB5D3E7-40E4-2BA0-CA15-E3A760AA8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7556" t="37011" r="54135" b="36128"/>
            <a:stretch/>
          </p:blipFill>
          <p:spPr>
            <a:xfrm>
              <a:off x="5829174" y="1513415"/>
              <a:ext cx="1541768" cy="1239921"/>
            </a:xfrm>
            <a:prstGeom prst="rect">
              <a:avLst/>
            </a:prstGeom>
          </p:spPr>
        </p:pic>
        <p:pic>
          <p:nvPicPr>
            <p:cNvPr id="69" name="Grafik 68" descr="Ein Bild, das Screenshot, Text, Grafiken, Grafikdesign enthält.&#10;&#10;KI-generierte Inhalte können fehlerhaft sein.">
              <a:extLst>
                <a:ext uri="{FF2B5EF4-FFF2-40B4-BE49-F238E27FC236}">
                  <a16:creationId xmlns:a16="http://schemas.microsoft.com/office/drawing/2014/main" id="{8A3B027B-9193-D3B7-CF31-43377A39C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7556" t="25110" r="54135" b="63508"/>
            <a:stretch/>
          </p:blipFill>
          <p:spPr>
            <a:xfrm>
              <a:off x="5865542" y="976436"/>
              <a:ext cx="1459440" cy="486328"/>
            </a:xfrm>
            <a:prstGeom prst="rect">
              <a:avLst/>
            </a:prstGeom>
          </p:spPr>
        </p:pic>
      </p:grp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B34ED980-399E-9CA9-3777-0BFD8A62AB90}"/>
              </a:ext>
            </a:extLst>
          </p:cNvPr>
          <p:cNvCxnSpPr/>
          <p:nvPr/>
        </p:nvCxnSpPr>
        <p:spPr bwMode="gray">
          <a:xfrm flipV="1">
            <a:off x="7396909" y="2238603"/>
            <a:ext cx="504056" cy="216024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3E5B9C9A-5385-BB36-FC54-829C1AC63999}"/>
                  </a:ext>
                </a:extLst>
              </p:cNvPr>
              <p:cNvSpPr txBox="1"/>
              <p:nvPr/>
            </p:nvSpPr>
            <p:spPr bwMode="gray">
              <a:xfrm>
                <a:off x="7124853" y="3231820"/>
                <a:ext cx="108302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1400" b="1" dirty="0">
                    <a:solidFill>
                      <a:srgbClr val="002D4C"/>
                    </a:solidFill>
                  </a:rPr>
                  <a:t> </a:t>
                </a:r>
                <a:endParaRPr lang="en-GB" sz="1400" dirty="0"/>
              </a:p>
            </p:txBody>
          </p:sp>
        </mc:Choice>
        <mc:Fallback xmlns=""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3E5B9C9A-5385-BB36-FC54-829C1AC63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124853" y="3231820"/>
                <a:ext cx="1083025" cy="307777"/>
              </a:xfrm>
              <a:prstGeom prst="rect">
                <a:avLst/>
              </a:prstGeom>
              <a:blipFill>
                <a:blip r:embed="rId1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hteck 76">
            <a:extLst>
              <a:ext uri="{FF2B5EF4-FFF2-40B4-BE49-F238E27FC236}">
                <a16:creationId xmlns:a16="http://schemas.microsoft.com/office/drawing/2014/main" id="{27ADCC16-72AB-2B2C-ED33-6BCE4664ED59}"/>
              </a:ext>
            </a:extLst>
          </p:cNvPr>
          <p:cNvSpPr/>
          <p:nvPr/>
        </p:nvSpPr>
        <p:spPr bwMode="gray">
          <a:xfrm>
            <a:off x="4007768" y="980728"/>
            <a:ext cx="7039054" cy="2558869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F11E1A42-7F6F-A22B-2BDE-C1E46C1B00C2}"/>
              </a:ext>
            </a:extLst>
          </p:cNvPr>
          <p:cNvCxnSpPr>
            <a:cxnSpLocks/>
          </p:cNvCxnSpPr>
          <p:nvPr/>
        </p:nvCxnSpPr>
        <p:spPr bwMode="gray">
          <a:xfrm>
            <a:off x="2966267" y="1625881"/>
            <a:ext cx="1041501" cy="388678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D9703DAB-B619-BD91-B083-0155ADC37F3B}"/>
                  </a:ext>
                </a:extLst>
              </p:cNvPr>
              <p:cNvSpPr txBox="1"/>
              <p:nvPr/>
            </p:nvSpPr>
            <p:spPr bwMode="gray">
              <a:xfrm>
                <a:off x="9314445" y="3220837"/>
                <a:ext cx="108302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de-DE" sz="1400" b="1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400" b="1" dirty="0">
                    <a:solidFill>
                      <a:srgbClr val="002D4C"/>
                    </a:solidFill>
                  </a:rPr>
                  <a:t> </a:t>
                </a:r>
                <a:endParaRPr lang="en-GB" sz="1400" dirty="0"/>
              </a:p>
            </p:txBody>
          </p:sp>
        </mc:Choice>
        <mc:Fallback xmlns=""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D9703DAB-B619-BD91-B083-0155ADC37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9314445" y="3220837"/>
                <a:ext cx="1083025" cy="307777"/>
              </a:xfrm>
              <a:prstGeom prst="rect">
                <a:avLst/>
              </a:prstGeom>
              <a:blipFill>
                <a:blip r:embed="rId1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" name="Grafik 93" descr="Ein Bild, das Text, Reihe, Diagramm, parallel enthält.&#10;&#10;KI-generierte Inhalte können fehlerhaft sein.">
            <a:extLst>
              <a:ext uri="{FF2B5EF4-FFF2-40B4-BE49-F238E27FC236}">
                <a16:creationId xmlns:a16="http://schemas.microsoft.com/office/drawing/2014/main" id="{527CF6D8-16E6-BFB0-E3CB-4FCFB721AD2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7710" r="17913"/>
          <a:stretch/>
        </p:blipFill>
        <p:spPr>
          <a:xfrm>
            <a:off x="6168007" y="3645022"/>
            <a:ext cx="2473983" cy="2551914"/>
          </a:xfrm>
          <a:prstGeom prst="rect">
            <a:avLst/>
          </a:prstGeom>
        </p:spPr>
      </p:pic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3A77132A-A84F-D83F-BA6A-C5E714E3FDA3}"/>
              </a:ext>
            </a:extLst>
          </p:cNvPr>
          <p:cNvCxnSpPr/>
          <p:nvPr/>
        </p:nvCxnSpPr>
        <p:spPr bwMode="gray">
          <a:xfrm flipV="1">
            <a:off x="9588858" y="2249943"/>
            <a:ext cx="504056" cy="216024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D040B004-F9B3-0054-6636-F3FCDC83B015}"/>
                  </a:ext>
                </a:extLst>
              </p:cNvPr>
              <p:cNvSpPr txBox="1"/>
              <p:nvPr/>
            </p:nvSpPr>
            <p:spPr bwMode="gray">
              <a:xfrm>
                <a:off x="7776818" y="2081518"/>
                <a:ext cx="412878" cy="188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100" dirty="0" err="1"/>
              </a:p>
            </p:txBody>
          </p:sp>
        </mc:Choice>
        <mc:Fallback xmlns=""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D040B004-F9B3-0054-6636-F3FCDC83B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776818" y="2081518"/>
                <a:ext cx="412878" cy="188627"/>
              </a:xfrm>
              <a:prstGeom prst="rect">
                <a:avLst/>
              </a:prstGeom>
              <a:blipFill>
                <a:blip r:embed="rId16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feld 101">
                <a:extLst>
                  <a:ext uri="{FF2B5EF4-FFF2-40B4-BE49-F238E27FC236}">
                    <a16:creationId xmlns:a16="http://schemas.microsoft.com/office/drawing/2014/main" id="{006179F4-0A37-D5AD-6C25-4E0500AAC8A4}"/>
                  </a:ext>
                </a:extLst>
              </p:cNvPr>
              <p:cNvSpPr txBox="1"/>
              <p:nvPr/>
            </p:nvSpPr>
            <p:spPr bwMode="gray">
              <a:xfrm>
                <a:off x="10005241" y="2083595"/>
                <a:ext cx="412878" cy="188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100" dirty="0" err="1"/>
              </a:p>
            </p:txBody>
          </p:sp>
        </mc:Choice>
        <mc:Fallback xmlns="">
          <p:sp>
            <p:nvSpPr>
              <p:cNvPr id="102" name="Textfeld 101">
                <a:extLst>
                  <a:ext uri="{FF2B5EF4-FFF2-40B4-BE49-F238E27FC236}">
                    <a16:creationId xmlns:a16="http://schemas.microsoft.com/office/drawing/2014/main" id="{006179F4-0A37-D5AD-6C25-4E0500AAC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0005241" y="2083595"/>
                <a:ext cx="412878" cy="188627"/>
              </a:xfrm>
              <a:prstGeom prst="rect">
                <a:avLst/>
              </a:prstGeom>
              <a:blipFill>
                <a:blip r:embed="rId1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feld 103">
                <a:extLst>
                  <a:ext uri="{FF2B5EF4-FFF2-40B4-BE49-F238E27FC236}">
                    <a16:creationId xmlns:a16="http://schemas.microsoft.com/office/drawing/2014/main" id="{636D1DE2-353E-2D12-B2E9-E9A8839328C9}"/>
                  </a:ext>
                </a:extLst>
              </p:cNvPr>
              <p:cNvSpPr txBox="1"/>
              <p:nvPr/>
            </p:nvSpPr>
            <p:spPr bwMode="gray">
              <a:xfrm>
                <a:off x="318841" y="3996727"/>
                <a:ext cx="246479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bg2"/>
                    </a:solidFill>
                  </a:rPr>
                  <a:t>Distinct H</a:t>
                </a:r>
                <a:r>
                  <a:rPr lang="en-US" sz="1600" b="1" baseline="-25000" dirty="0">
                    <a:solidFill>
                      <a:schemeClr val="bg2"/>
                    </a:solidFill>
                  </a:rPr>
                  <a:t>2</a:t>
                </a:r>
                <a:r>
                  <a:rPr lang="en-US" sz="1600" b="1" dirty="0">
                    <a:solidFill>
                      <a:schemeClr val="bg2"/>
                    </a:solidFill>
                  </a:rPr>
                  <a:t> combustion observed for higher values of the progress variable </a:t>
                </a:r>
                <a14:m>
                  <m:oMath xmlns:m="http://schemas.openxmlformats.org/officeDocument/2006/math">
                    <m:r>
                      <a:rPr lang="de-DE" sz="16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1600" b="1" dirty="0">
                    <a:solidFill>
                      <a:schemeClr val="bg2"/>
                    </a:solidFill>
                  </a:rPr>
                  <a:t>  </a:t>
                </a:r>
                <a:endParaRPr lang="en-GB" sz="1600" b="1" baseline="30000" dirty="0"/>
              </a:p>
            </p:txBody>
          </p:sp>
        </mc:Choice>
        <mc:Fallback xmlns="">
          <p:sp>
            <p:nvSpPr>
              <p:cNvPr id="104" name="Textfeld 103">
                <a:extLst>
                  <a:ext uri="{FF2B5EF4-FFF2-40B4-BE49-F238E27FC236}">
                    <a16:creationId xmlns:a16="http://schemas.microsoft.com/office/drawing/2014/main" id="{636D1DE2-353E-2D12-B2E9-E9A883932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18841" y="3996727"/>
                <a:ext cx="2464791" cy="1077218"/>
              </a:xfrm>
              <a:prstGeom prst="rect">
                <a:avLst/>
              </a:prstGeom>
              <a:blipFill>
                <a:blip r:embed="rId18"/>
                <a:stretch>
                  <a:fillRect l="-1235" t="-1705" r="-1728" b="-6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feld 104">
                <a:extLst>
                  <a:ext uri="{FF2B5EF4-FFF2-40B4-BE49-F238E27FC236}">
                    <a16:creationId xmlns:a16="http://schemas.microsoft.com/office/drawing/2014/main" id="{4ABAC91B-B01E-6705-56A1-E4E4ECE40440}"/>
                  </a:ext>
                </a:extLst>
              </p:cNvPr>
              <p:cNvSpPr txBox="1"/>
              <p:nvPr/>
            </p:nvSpPr>
            <p:spPr bwMode="gray">
              <a:xfrm>
                <a:off x="3867413" y="958528"/>
                <a:ext cx="10830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sz="1200" b="0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1200" dirty="0">
                    <a:solidFill>
                      <a:srgbClr val="002D4C"/>
                    </a:solidFill>
                  </a:rPr>
                  <a:t> mm </a:t>
                </a:r>
                <a:endParaRPr lang="en-GB" sz="1200" dirty="0"/>
              </a:p>
            </p:txBody>
          </p:sp>
        </mc:Choice>
        <mc:Fallback xmlns="">
          <p:sp>
            <p:nvSpPr>
              <p:cNvPr id="105" name="Textfeld 104">
                <a:extLst>
                  <a:ext uri="{FF2B5EF4-FFF2-40B4-BE49-F238E27FC236}">
                    <a16:creationId xmlns:a16="http://schemas.microsoft.com/office/drawing/2014/main" id="{4ABAC91B-B01E-6705-56A1-E4E4ECE40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867413" y="958528"/>
                <a:ext cx="1083025" cy="276999"/>
              </a:xfrm>
              <a:prstGeom prst="rect">
                <a:avLst/>
              </a:prstGeom>
              <a:blipFill>
                <a:blip r:embed="rId20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 descr="Ein Bild, das Text, Reih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64285AC0-8B63-07B4-9039-6D671404EF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18145" r="-1"/>
          <a:stretch/>
        </p:blipFill>
        <p:spPr>
          <a:xfrm>
            <a:off x="8688288" y="3645022"/>
            <a:ext cx="3121431" cy="2520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99C07613-2D6A-1939-27D5-6A7404C706DC}"/>
                  </a:ext>
                </a:extLst>
              </p:cNvPr>
              <p:cNvSpPr txBox="1"/>
              <p:nvPr/>
            </p:nvSpPr>
            <p:spPr bwMode="gray">
              <a:xfrm>
                <a:off x="4885561" y="5301208"/>
                <a:ext cx="108302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de-DE" sz="1400" b="0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en-US" sz="1400" dirty="0">
                    <a:solidFill>
                      <a:srgbClr val="002D4C"/>
                    </a:solidFill>
                  </a:rPr>
                  <a:t> </a:t>
                </a:r>
                <a:endParaRPr lang="en-GB" sz="14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99C07613-2D6A-1939-27D5-6A7404C70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885561" y="5301208"/>
                <a:ext cx="1083025" cy="307777"/>
              </a:xfrm>
              <a:prstGeom prst="rect">
                <a:avLst/>
              </a:prstGeom>
              <a:blipFill>
                <a:blip r:embed="rId2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20243C6-8C76-B95C-BE1C-A0EC5E6778A0}"/>
                  </a:ext>
                </a:extLst>
              </p:cNvPr>
              <p:cNvSpPr txBox="1"/>
              <p:nvPr/>
            </p:nvSpPr>
            <p:spPr bwMode="gray">
              <a:xfrm>
                <a:off x="7411903" y="5309810"/>
                <a:ext cx="108302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de-DE" sz="1400" b="0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=1.0</m:t>
                    </m:r>
                  </m:oMath>
                </a14:m>
                <a:r>
                  <a:rPr lang="en-US" sz="1400" dirty="0">
                    <a:solidFill>
                      <a:srgbClr val="002D4C"/>
                    </a:solidFill>
                  </a:rPr>
                  <a:t> </a:t>
                </a:r>
                <a:endParaRPr lang="en-GB" sz="1400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20243C6-8C76-B95C-BE1C-A0EC5E677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411903" y="5309810"/>
                <a:ext cx="1083025" cy="307777"/>
              </a:xfrm>
              <a:prstGeom prst="rect">
                <a:avLst/>
              </a:prstGeom>
              <a:blipFill>
                <a:blip r:embed="rId2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B9A72D7-B05F-297F-92B9-40F6B5BB871C}"/>
                  </a:ext>
                </a:extLst>
              </p:cNvPr>
              <p:cNvSpPr txBox="1"/>
              <p:nvPr/>
            </p:nvSpPr>
            <p:spPr bwMode="gray">
              <a:xfrm>
                <a:off x="9920312" y="5299453"/>
                <a:ext cx="108302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de-DE" sz="1400" b="0" i="1" smtClean="0">
                        <a:solidFill>
                          <a:srgbClr val="002D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=1.1</m:t>
                    </m:r>
                  </m:oMath>
                </a14:m>
                <a:r>
                  <a:rPr lang="en-US" sz="1400" dirty="0">
                    <a:solidFill>
                      <a:srgbClr val="002D4C"/>
                    </a:solidFill>
                  </a:rPr>
                  <a:t> </a:t>
                </a:r>
                <a:endParaRPr lang="en-GB" sz="1400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B9A72D7-B05F-297F-92B9-40F6B5BB8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9920312" y="5299453"/>
                <a:ext cx="1083025" cy="307777"/>
              </a:xfrm>
              <a:prstGeom prst="rect">
                <a:avLst/>
              </a:prstGeom>
              <a:blipFill>
                <a:blip r:embed="rId2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D543EF9-8778-A410-84E4-7CD357334958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2800726" y="1652545"/>
            <a:ext cx="409" cy="192279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106ACDF-11CF-4EBF-4D64-71C3F649E01E}"/>
              </a:ext>
            </a:extLst>
          </p:cNvPr>
          <p:cNvGrpSpPr/>
          <p:nvPr/>
        </p:nvGrpSpPr>
        <p:grpSpPr>
          <a:xfrm>
            <a:off x="4207825" y="5157192"/>
            <a:ext cx="376006" cy="72008"/>
            <a:chOff x="4207825" y="5157192"/>
            <a:chExt cx="376006" cy="72008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A399FC0-E8DB-3D72-E87E-3387F41250F9}"/>
                </a:ext>
              </a:extLst>
            </p:cNvPr>
            <p:cNvSpPr/>
            <p:nvPr/>
          </p:nvSpPr>
          <p:spPr bwMode="gray">
            <a:xfrm>
              <a:off x="4367808" y="5157192"/>
              <a:ext cx="216023" cy="7200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78D107AC-5713-795E-7F52-DC19C6C7F544}"/>
                </a:ext>
              </a:extLst>
            </p:cNvPr>
            <p:cNvCxnSpPr>
              <a:stCxn id="5" idx="0"/>
            </p:cNvCxnSpPr>
            <p:nvPr/>
          </p:nvCxnSpPr>
          <p:spPr bwMode="gray">
            <a:xfrm flipH="1">
              <a:off x="4207825" y="5157192"/>
              <a:ext cx="26799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7BB856C-F53E-185E-5957-DF992D02F46C}"/>
              </a:ext>
            </a:extLst>
          </p:cNvPr>
          <p:cNvGrpSpPr/>
          <p:nvPr/>
        </p:nvGrpSpPr>
        <p:grpSpPr>
          <a:xfrm>
            <a:off x="6855350" y="5157192"/>
            <a:ext cx="376006" cy="72008"/>
            <a:chOff x="4207825" y="5157192"/>
            <a:chExt cx="376006" cy="72008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AE0BA72-E150-9341-C2D1-C61B0DDCE7B2}"/>
                </a:ext>
              </a:extLst>
            </p:cNvPr>
            <p:cNvSpPr/>
            <p:nvPr/>
          </p:nvSpPr>
          <p:spPr bwMode="gray">
            <a:xfrm>
              <a:off x="4367808" y="5157192"/>
              <a:ext cx="216023" cy="7200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2D3A97ED-4FD3-5786-9036-EA3AF1B5DFB3}"/>
                </a:ext>
              </a:extLst>
            </p:cNvPr>
            <p:cNvCxnSpPr>
              <a:stCxn id="18" idx="0"/>
            </p:cNvCxnSpPr>
            <p:nvPr/>
          </p:nvCxnSpPr>
          <p:spPr bwMode="gray">
            <a:xfrm flipH="1">
              <a:off x="4207825" y="5157192"/>
              <a:ext cx="26799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DA36DAF-0154-7F88-5763-9F53803B94CA}"/>
              </a:ext>
            </a:extLst>
          </p:cNvPr>
          <p:cNvGrpSpPr/>
          <p:nvPr/>
        </p:nvGrpSpPr>
        <p:grpSpPr>
          <a:xfrm>
            <a:off x="9327669" y="5157192"/>
            <a:ext cx="376006" cy="72008"/>
            <a:chOff x="4207825" y="5157192"/>
            <a:chExt cx="376006" cy="72008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E0BB5863-CD3D-3BA1-36B3-CE68E0E6DD7A}"/>
                </a:ext>
              </a:extLst>
            </p:cNvPr>
            <p:cNvSpPr/>
            <p:nvPr/>
          </p:nvSpPr>
          <p:spPr bwMode="gray">
            <a:xfrm>
              <a:off x="4367808" y="5157192"/>
              <a:ext cx="216023" cy="7200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2F4595C5-3044-3DD1-604B-1ADFC54C5910}"/>
                </a:ext>
              </a:extLst>
            </p:cNvPr>
            <p:cNvCxnSpPr>
              <a:stCxn id="22" idx="0"/>
            </p:cNvCxnSpPr>
            <p:nvPr/>
          </p:nvCxnSpPr>
          <p:spPr bwMode="gray">
            <a:xfrm flipH="1">
              <a:off x="4207825" y="5157192"/>
              <a:ext cx="26799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D78B39E-3B9E-6D59-80F9-0436872DB0CC}"/>
              </a:ext>
            </a:extLst>
          </p:cNvPr>
          <p:cNvCxnSpPr>
            <a:cxnSpLocks/>
          </p:cNvCxnSpPr>
          <p:nvPr/>
        </p:nvCxnSpPr>
        <p:spPr bwMode="gray">
          <a:xfrm flipH="1">
            <a:off x="2613576" y="1652545"/>
            <a:ext cx="187559" cy="167675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627F2438-EDE0-750F-EC73-DC70A2D1C2A0}"/>
              </a:ext>
            </a:extLst>
          </p:cNvPr>
          <p:cNvCxnSpPr>
            <a:cxnSpLocks/>
          </p:cNvCxnSpPr>
          <p:nvPr/>
        </p:nvCxnSpPr>
        <p:spPr bwMode="gray">
          <a:xfrm flipV="1">
            <a:off x="2801135" y="1995593"/>
            <a:ext cx="0" cy="173267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96214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A1582-0DEC-D990-6CE9-6458733F1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F8CE433-5DD4-FD26-B956-1BAD7D1A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10549061" cy="683829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47926D-02AC-0039-3AA4-C2346C896A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CC09E7-2B1F-2EC3-B157-220547AC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22" r="39704" b="49866"/>
          <a:stretch/>
        </p:blipFill>
        <p:spPr>
          <a:xfrm>
            <a:off x="7032104" y="1052736"/>
            <a:ext cx="3887968" cy="1872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EA8C94B1-8552-2F7A-0285-4614EA856CD7}"/>
                  </a:ext>
                </a:extLst>
              </p:cNvPr>
              <p:cNvSpPr txBox="1"/>
              <p:nvPr/>
            </p:nvSpPr>
            <p:spPr>
              <a:xfrm>
                <a:off x="10776520" y="1666255"/>
                <a:ext cx="1205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EA8C94B1-8552-2F7A-0285-4614EA856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520" y="1666255"/>
                <a:ext cx="1205872" cy="307777"/>
              </a:xfrm>
              <a:prstGeom prst="rect">
                <a:avLst/>
              </a:prstGeom>
              <a:blipFill>
                <a:blip r:embed="rId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 descr="Ein Bild, das Diagramm, Reihe, Text, Screenshot enthält.&#10;&#10;KI-generierte Inhalte können fehlerhaft sein.">
            <a:extLst>
              <a:ext uri="{FF2B5EF4-FFF2-40B4-BE49-F238E27FC236}">
                <a16:creationId xmlns:a16="http://schemas.microsoft.com/office/drawing/2014/main" id="{D1A2174D-5C40-ABA5-62AC-7966CBA55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04" y="2708920"/>
            <a:ext cx="3887968" cy="1744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60BEBFE-1BD6-1AA0-9F60-81524255CE02}"/>
                  </a:ext>
                </a:extLst>
              </p:cNvPr>
              <p:cNvSpPr txBox="1"/>
              <p:nvPr/>
            </p:nvSpPr>
            <p:spPr>
              <a:xfrm>
                <a:off x="10802928" y="3246511"/>
                <a:ext cx="1205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60BEBFE-1BD6-1AA0-9F60-81524255C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2928" y="3246511"/>
                <a:ext cx="1205872" cy="307777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 descr="Ein Bild, das Diagramm, Reihe, Text enthält.&#10;&#10;KI-generierte Inhalte können fehlerhaft sein.">
            <a:extLst>
              <a:ext uri="{FF2B5EF4-FFF2-40B4-BE49-F238E27FC236}">
                <a16:creationId xmlns:a16="http://schemas.microsoft.com/office/drawing/2014/main" id="{F49ABC92-63EF-DBBD-19D3-86A328AE14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104" y="4287067"/>
            <a:ext cx="3887968" cy="1734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748D1B7-4DB7-E513-CD2A-4E571A36D0C2}"/>
                  </a:ext>
                </a:extLst>
              </p:cNvPr>
              <p:cNvSpPr txBox="1"/>
              <p:nvPr/>
            </p:nvSpPr>
            <p:spPr>
              <a:xfrm>
                <a:off x="10793972" y="4775120"/>
                <a:ext cx="1205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748D1B7-4DB7-E513-CD2A-4E571A36D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3972" y="4775120"/>
                <a:ext cx="1205872" cy="307777"/>
              </a:xfrm>
              <a:prstGeom prst="rect">
                <a:avLst/>
              </a:prstGeom>
              <a:blipFill>
                <a:blip r:embed="rId8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Inhaltsplatzhalter 1">
                <a:extLst>
                  <a:ext uri="{FF2B5EF4-FFF2-40B4-BE49-F238E27FC236}">
                    <a16:creationId xmlns:a16="http://schemas.microsoft.com/office/drawing/2014/main" id="{5C9D5585-1B92-CF5D-BE52-A787F79A41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376" y="2636912"/>
                <a:ext cx="6480720" cy="338437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71448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9"/>
                  </a:buBlip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7027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9"/>
                  </a:buBlip>
                  <a:defRPr sz="2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2606" indent="-265098" algn="l" defTabSz="898472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9"/>
                  </a:buBlip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44535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9"/>
                  </a:buBlip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700114" indent="-26509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9"/>
                  </a:buBlip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53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26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00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73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GB" sz="1800" dirty="0"/>
              </a:p>
              <a:p>
                <a:r>
                  <a:rPr lang="en-GB" sz="1800" dirty="0"/>
                  <a:t>Minimal variation in the temperature profiles for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de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de-DE" sz="1800" dirty="0"/>
                  <a:t> and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de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1.0</m:t>
                    </m:r>
                  </m:oMath>
                </a14:m>
                <a:endParaRPr lang="de-DE" sz="1800" dirty="0"/>
              </a:p>
              <a:p>
                <a:pPr marL="0" indent="0">
                  <a:buNone/>
                </a:pPr>
                <a:endParaRPr lang="de-DE" sz="1800" dirty="0"/>
              </a:p>
              <a:p>
                <a:r>
                  <a:rPr lang="en-GB" sz="1800" dirty="0"/>
                  <a:t>DPLS flame stabilises near inlet due to high foam surface temperatures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r>
                  <a:rPr lang="en-GB" sz="1800" dirty="0"/>
                  <a:t>Second temperature peak in DPLS from fixed PIM temperature boundary condition 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r>
                  <a:rPr lang="en-GB" sz="1800" dirty="0"/>
                  <a:t>Uniform geometric properties and unresolved flame-solid interactions in VAS lead to discrepancies with DPLS</a:t>
                </a:r>
                <a:endParaRPr lang="en-GB" sz="1800" baseline="-25000" dirty="0"/>
              </a:p>
              <a:p>
                <a:pPr marL="0" indent="0">
                  <a:buNone/>
                </a:pPr>
                <a:endParaRPr lang="en-GB" sz="1800" baseline="-25000" dirty="0"/>
              </a:p>
            </p:txBody>
          </p:sp>
        </mc:Choice>
        <mc:Fallback xmlns="">
          <p:sp>
            <p:nvSpPr>
              <p:cNvPr id="16" name="Inhaltsplatzhalter 1">
                <a:extLst>
                  <a:ext uri="{FF2B5EF4-FFF2-40B4-BE49-F238E27FC236}">
                    <a16:creationId xmlns:a16="http://schemas.microsoft.com/office/drawing/2014/main" id="{5C9D5585-1B92-CF5D-BE52-A787F79A4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36912"/>
                <a:ext cx="6480720" cy="3384376"/>
              </a:xfrm>
              <a:prstGeom prst="rect">
                <a:avLst/>
              </a:prstGeom>
              <a:blipFill>
                <a:blip r:embed="rId10"/>
                <a:stretch>
                  <a:fillRect l="-94" r="-376" b="-48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 descr="Ein Bild, das Karte, Grafiken, Design enthält.&#10;&#10;KI-generierte Inhalte können fehlerhaft sein.">
            <a:extLst>
              <a:ext uri="{FF2B5EF4-FFF2-40B4-BE49-F238E27FC236}">
                <a16:creationId xmlns:a16="http://schemas.microsoft.com/office/drawing/2014/main" id="{FA0D44F3-91AD-942F-E4B4-89565E44664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6966" t="8001" r="30510" b="20601"/>
          <a:stretch/>
        </p:blipFill>
        <p:spPr>
          <a:xfrm>
            <a:off x="4126369" y="822967"/>
            <a:ext cx="1753607" cy="165618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2E09764-9628-68C7-A7FA-848EB4F71C95}"/>
              </a:ext>
            </a:extLst>
          </p:cNvPr>
          <p:cNvCxnSpPr/>
          <p:nvPr/>
        </p:nvCxnSpPr>
        <p:spPr bwMode="gray">
          <a:xfrm>
            <a:off x="4629388" y="750959"/>
            <a:ext cx="0" cy="187220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0CF8A27-92E9-A1FA-C003-8042061F4BFB}"/>
              </a:ext>
            </a:extLst>
          </p:cNvPr>
          <p:cNvCxnSpPr/>
          <p:nvPr/>
        </p:nvCxnSpPr>
        <p:spPr bwMode="gray">
          <a:xfrm>
            <a:off x="5356729" y="750959"/>
            <a:ext cx="0" cy="187220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6408D02F-3AA5-C1F7-5587-79A223DCF954}"/>
                  </a:ext>
                </a:extLst>
              </p:cNvPr>
              <p:cNvSpPr txBox="1"/>
              <p:nvPr/>
            </p:nvSpPr>
            <p:spPr bwMode="gray">
              <a:xfrm>
                <a:off x="4545972" y="2596760"/>
                <a:ext cx="914400" cy="256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𝑉𝐴𝑆</m:t>
                          </m:r>
                        </m:sub>
                      </m:sSub>
                    </m:oMath>
                  </m:oMathPara>
                </a14:m>
                <a:endParaRPr lang="en-GB" sz="1400" dirty="0" err="1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6408D02F-3AA5-C1F7-5587-79A223DC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545972" y="2596760"/>
                <a:ext cx="914400" cy="2561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3A37EDB-5F42-2C73-5239-27F6F556199B}"/>
              </a:ext>
            </a:extLst>
          </p:cNvPr>
          <p:cNvCxnSpPr/>
          <p:nvPr/>
        </p:nvCxnSpPr>
        <p:spPr bwMode="gray">
          <a:xfrm>
            <a:off x="4629388" y="2551159"/>
            <a:ext cx="7200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feld 67">
            <a:extLst>
              <a:ext uri="{FF2B5EF4-FFF2-40B4-BE49-F238E27FC236}">
                <a16:creationId xmlns:a16="http://schemas.microsoft.com/office/drawing/2014/main" id="{CA464564-8198-77F3-A155-EA97A281E1AC}"/>
              </a:ext>
            </a:extLst>
          </p:cNvPr>
          <p:cNvSpPr txBox="1"/>
          <p:nvPr/>
        </p:nvSpPr>
        <p:spPr bwMode="gray">
          <a:xfrm>
            <a:off x="306954" y="1068541"/>
            <a:ext cx="33744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Volume-averaging of the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</a:rPr>
              <a:t>DPLS</a:t>
            </a:r>
            <a:r>
              <a:rPr lang="en-GB" b="1" dirty="0">
                <a:solidFill>
                  <a:schemeClr val="bg2"/>
                </a:solidFill>
              </a:rPr>
              <a:t> data and the representative elementary volume (REV) based on the cell size in VAS</a:t>
            </a:r>
            <a:endParaRPr lang="en-GB" b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8CA5D41-5640-B114-06D7-9F85A5E79648}"/>
              </a:ext>
            </a:extLst>
          </p:cNvPr>
          <p:cNvSpPr txBox="1"/>
          <p:nvPr/>
        </p:nvSpPr>
        <p:spPr>
          <a:xfrm>
            <a:off x="5341191" y="1124744"/>
            <a:ext cx="628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REV</a:t>
            </a:r>
          </a:p>
        </p:txBody>
      </p:sp>
    </p:spTree>
    <p:extLst>
      <p:ext uri="{BB962C8B-B14F-4D97-AF65-F5344CB8AC3E}">
        <p14:creationId xmlns:p14="http://schemas.microsoft.com/office/powerpoint/2010/main" val="2535922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A1582-0DEC-D990-6CE9-6458733F1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F8CE433-5DD4-FD26-B956-1BAD7D1A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8"/>
            <a:ext cx="10549061" cy="423224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47926D-02AC-0039-3AA4-C2346C896A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E3E06006-08EC-6EA6-D1BB-574E780070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376" y="948271"/>
                <a:ext cx="11305256" cy="204868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71448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2"/>
                  </a:buBlip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7027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2"/>
                  </a:buBlip>
                  <a:defRPr sz="2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2606" indent="-265098" algn="l" defTabSz="898472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2"/>
                  </a:buBlip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44535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2"/>
                  </a:buBlip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700114" indent="-26509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2"/>
                  </a:buBlip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53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26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00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73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dirty="0"/>
                  <a:t>Porous media combustion can improve the combustion characteristics of ammonia.</a:t>
                </a:r>
                <a:endParaRPr lang="en-GB" sz="800" dirty="0"/>
              </a:p>
              <a:p>
                <a:r>
                  <a:rPr lang="en-GB" sz="1800" dirty="0"/>
                  <a:t>VAS performed to define PIM surface temperature boundary condition for DPLS.</a:t>
                </a:r>
                <a:endParaRPr lang="en-GB" sz="800" dirty="0"/>
              </a:p>
              <a:p>
                <a:r>
                  <a:rPr lang="en-GB" sz="1800" dirty="0"/>
                  <a:t>Foam geometry, local flow acceleration, and temperature influence the flame structure.</a:t>
                </a:r>
                <a:endParaRPr lang="en-GB" sz="800" dirty="0"/>
              </a:p>
              <a:p>
                <a:r>
                  <a:rPr lang="en-GB" sz="1800" dirty="0"/>
                  <a:t>Flame ignition and stabilisation affected strongly by the fixed PIM temperature boundary condition.</a:t>
                </a:r>
                <a:endParaRPr lang="en-GB" sz="800" dirty="0"/>
              </a:p>
              <a:p>
                <a:r>
                  <a:rPr lang="en-GB" sz="1800" dirty="0"/>
                  <a:t>Hydrogen generated in the main reaction zone at intermediate progress variable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sz="1800" dirty="0"/>
                  <a:t> values burns at high </a:t>
                </a:r>
                <a14:m>
                  <m:oMath xmlns:m="http://schemas.openxmlformats.org/officeDocument/2006/math">
                    <m:r>
                      <a:rPr lang="de-DE" sz="1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800" baseline="-25000" dirty="0"/>
              </a:p>
              <a:p>
                <a:r>
                  <a:rPr lang="en-GB" sz="1800" dirty="0"/>
                  <a:t>Homogenous material and geometric material properties in VAS lead to discrepancies with DPLS.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endParaRPr lang="en-GB" sz="1800" baseline="-250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E3E06006-08EC-6EA6-D1BB-574E78007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948271"/>
                <a:ext cx="11305256" cy="2048681"/>
              </a:xfrm>
              <a:prstGeom prst="rect">
                <a:avLst/>
              </a:prstGeom>
              <a:blipFill>
                <a:blip r:embed="rId3"/>
                <a:stretch>
                  <a:fillRect l="-54" t="-50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877FEDEE-4FB1-C06A-6036-7C78C81E9DCC}"/>
              </a:ext>
            </a:extLst>
          </p:cNvPr>
          <p:cNvSpPr txBox="1"/>
          <p:nvPr/>
        </p:nvSpPr>
        <p:spPr bwMode="gray">
          <a:xfrm>
            <a:off x="309365" y="4877868"/>
            <a:ext cx="3240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Acknowledgements 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3EAF59-740F-1349-6BCD-10B60904D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51" y="5370247"/>
            <a:ext cx="2559898" cy="59508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FC70077-3441-B751-8895-838BE911EDE4}"/>
              </a:ext>
            </a:extLst>
          </p:cNvPr>
          <p:cNvSpPr txBox="1"/>
          <p:nvPr/>
        </p:nvSpPr>
        <p:spPr bwMode="gray">
          <a:xfrm>
            <a:off x="5375920" y="5256625"/>
            <a:ext cx="2016224" cy="1124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/>
              <a:t>Daniel Kretzler</a:t>
            </a:r>
          </a:p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/>
              <a:t>Björn Stelzner</a:t>
            </a:r>
          </a:p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/>
              <a:t>Dimosthenis Trimis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387636D-B595-C655-5C44-3B03AD34DB7E}"/>
              </a:ext>
            </a:extLst>
          </p:cNvPr>
          <p:cNvGrpSpPr>
            <a:grpSpLocks/>
          </p:cNvGrpSpPr>
          <p:nvPr/>
        </p:nvGrpSpPr>
        <p:grpSpPr bwMode="gray">
          <a:xfrm>
            <a:off x="4007768" y="5366771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273D8028-FEE5-8C8B-E0C7-3FC909C8083A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566C8198-7BE5-47B4-B4EF-37BE22F5BEF9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F1CAB86F-2B1B-5DF1-3DAE-09FA3EE2D03A}"/>
              </a:ext>
            </a:extLst>
          </p:cNvPr>
          <p:cNvSpPr txBox="1"/>
          <p:nvPr/>
        </p:nvSpPr>
        <p:spPr bwMode="gray">
          <a:xfrm>
            <a:off x="4007768" y="5875080"/>
            <a:ext cx="1224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C9B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ebi-vbt</a:t>
            </a: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848B261-9FFD-76E3-840B-D313531AAA80}"/>
              </a:ext>
            </a:extLst>
          </p:cNvPr>
          <p:cNvSpPr txBox="1"/>
          <p:nvPr/>
        </p:nvSpPr>
        <p:spPr bwMode="gray">
          <a:xfrm>
            <a:off x="9192344" y="5256625"/>
            <a:ext cx="2396571" cy="1124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/>
              <a:t>Benjamin Bock-Seefeld</a:t>
            </a:r>
          </a:p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/>
              <a:t>Nora Brachhold</a:t>
            </a:r>
          </a:p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/>
              <a:t>Christos G. Aneziris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58179F4-EF0F-E2CE-76DE-B6DD88A370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39" y="5366771"/>
            <a:ext cx="825101" cy="828000"/>
          </a:xfrm>
          <a:prstGeom prst="rect">
            <a:avLst/>
          </a:prstGeom>
        </p:spPr>
      </p:pic>
      <p:sp>
        <p:nvSpPr>
          <p:cNvPr id="18" name="Inhaltsplatzhalter 1">
            <a:extLst>
              <a:ext uri="{FF2B5EF4-FFF2-40B4-BE49-F238E27FC236}">
                <a16:creationId xmlns:a16="http://schemas.microsoft.com/office/drawing/2014/main" id="{D36F1D05-05A3-CDC3-8E5D-746A1C4AE718}"/>
              </a:ext>
            </a:extLst>
          </p:cNvPr>
          <p:cNvSpPr txBox="1">
            <a:spLocks/>
          </p:cNvSpPr>
          <p:nvPr/>
        </p:nvSpPr>
        <p:spPr>
          <a:xfrm>
            <a:off x="479376" y="3512672"/>
            <a:ext cx="11305256" cy="1234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800" dirty="0"/>
          </a:p>
          <a:p>
            <a:r>
              <a:rPr lang="en-GB" sz="1800" dirty="0"/>
              <a:t>The VAS and DPLS approaches will be extended to different porous geometries and operating conditions for improved NH</a:t>
            </a:r>
            <a:r>
              <a:rPr lang="en-GB" sz="1800" baseline="-25000" dirty="0"/>
              <a:t>3</a:t>
            </a:r>
            <a:r>
              <a:rPr lang="en-GB" sz="1800" dirty="0"/>
              <a:t>/air combustion.</a:t>
            </a:r>
          </a:p>
          <a:p>
            <a:r>
              <a:rPr lang="en-GB" sz="1800" dirty="0"/>
              <a:t>The DPLS approach will be extended to improve the description of the gas-solid heat exchange (conjugate heat transfer, radiation).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baseline="-25000" dirty="0"/>
          </a:p>
        </p:txBody>
      </p:sp>
      <p:sp>
        <p:nvSpPr>
          <p:cNvPr id="19" name="Titel 6">
            <a:extLst>
              <a:ext uri="{FF2B5EF4-FFF2-40B4-BE49-F238E27FC236}">
                <a16:creationId xmlns:a16="http://schemas.microsoft.com/office/drawing/2014/main" id="{2CCC0165-A7C7-F702-14B2-3B97AC5FBCDE}"/>
              </a:ext>
            </a:extLst>
          </p:cNvPr>
          <p:cNvSpPr txBox="1">
            <a:spLocks/>
          </p:cNvSpPr>
          <p:nvPr/>
        </p:nvSpPr>
        <p:spPr bwMode="gray">
          <a:xfrm>
            <a:off x="371475" y="3068960"/>
            <a:ext cx="10549061" cy="4232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60586002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6CEFE3-1248-9518-D013-7A66BB257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FADDFF3-4582-DB6F-B5D0-5F3571CC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DF9BA6AF-34D6-4DE1-A69B-8258389D2308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050647F-FD5B-37DA-7EAA-610C8462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867B008E-EFFD-6913-0ED0-04849F1DC6C4}"/>
              </a:ext>
            </a:extLst>
          </p:cNvPr>
          <p:cNvSpPr txBox="1">
            <a:spLocks/>
          </p:cNvSpPr>
          <p:nvPr/>
        </p:nvSpPr>
        <p:spPr>
          <a:xfrm>
            <a:off x="911424" y="2060848"/>
            <a:ext cx="10549061" cy="6838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337018063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58534-F116-671F-ABF2-46F48C570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0675F00-17EA-BCBA-62AA-5F9309EB6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Flame structure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9EA5A4-77C1-0F1A-0EEF-33AE6006BE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E282AF-8759-2318-5B69-60B730799A1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7">
                <a:extLst>
                  <a:ext uri="{FF2B5EF4-FFF2-40B4-BE49-F238E27FC236}">
                    <a16:creationId xmlns:a16="http://schemas.microsoft.com/office/drawing/2014/main" id="{630EA502-1DF0-7627-79A3-418CD000EB3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6000" y="827722"/>
              <a:ext cx="4896545" cy="1113727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565060">
                      <a:extLst>
                        <a:ext uri="{9D8B030D-6E8A-4147-A177-3AD203B41FA5}">
                          <a16:colId xmlns:a16="http://schemas.microsoft.com/office/drawing/2014/main" val="954791764"/>
                        </a:ext>
                      </a:extLst>
                    </a:gridCol>
                    <a:gridCol w="847590">
                      <a:extLst>
                        <a:ext uri="{9D8B030D-6E8A-4147-A177-3AD203B41FA5}">
                          <a16:colId xmlns:a16="http://schemas.microsoft.com/office/drawing/2014/main" val="3500363295"/>
                        </a:ext>
                      </a:extLst>
                    </a:gridCol>
                    <a:gridCol w="1292067">
                      <a:extLst>
                        <a:ext uri="{9D8B030D-6E8A-4147-A177-3AD203B41FA5}">
                          <a16:colId xmlns:a16="http://schemas.microsoft.com/office/drawing/2014/main" val="504199047"/>
                        </a:ext>
                      </a:extLst>
                    </a:gridCol>
                    <a:gridCol w="1159164">
                      <a:extLst>
                        <a:ext uri="{9D8B030D-6E8A-4147-A177-3AD203B41FA5}">
                          <a16:colId xmlns:a16="http://schemas.microsoft.com/office/drawing/2014/main" val="2936984575"/>
                        </a:ext>
                      </a:extLst>
                    </a:gridCol>
                    <a:gridCol w="1032664">
                      <a:extLst>
                        <a:ext uri="{9D8B030D-6E8A-4147-A177-3AD203B41FA5}">
                          <a16:colId xmlns:a16="http://schemas.microsoft.com/office/drawing/2014/main" val="1276431079"/>
                        </a:ext>
                      </a:extLst>
                    </a:gridCol>
                  </a:tblGrid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oMath>
                            </m:oMathPara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de-DE" sz="1200" b="1" i="1" smtClean="0">
                                      <a:latin typeface="Cambria Math" panose="02040503050406030204" pitchFamily="18" charset="0"/>
                                    </a:rPr>
                                    <m:t>𝒊𝒏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r>
                            <a:rPr lang="de-DE" sz="1200" b="0" dirty="0"/>
                            <a:t>(K)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de-DE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200" b="1" i="1" smtClean="0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1200" b="1" i="1" smtClean="0">
                                      <a:latin typeface="Cambria Math" panose="02040503050406030204" pitchFamily="18" charset="0"/>
                                    </a:rPr>
                                    <m:t>𝒊𝒏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r>
                            <a:rPr lang="de-DE" sz="1200" b="0" dirty="0"/>
                            <a:t>(kgm</a:t>
                          </a:r>
                          <a:r>
                            <a:rPr lang="de-DE" sz="1200" b="0" baseline="30000" dirty="0"/>
                            <a:t>-2</a:t>
                          </a:r>
                          <a:r>
                            <a:rPr lang="de-DE" sz="1200" b="0" dirty="0"/>
                            <a:t>s</a:t>
                          </a:r>
                          <a:r>
                            <a:rPr lang="de-DE" sz="1200" b="0" baseline="30000" dirty="0"/>
                            <a:t>-1</a:t>
                          </a:r>
                          <a:r>
                            <a:rPr lang="de-DE" sz="1200" b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de-DE" sz="1200" b="1" i="0" smtClean="0">
                                      <a:latin typeface="Cambria Math" panose="02040503050406030204" pitchFamily="18" charset="0"/>
                                    </a:rPr>
                                    <m:t>𝐛𝐚𝐬𝐞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r>
                            <a:rPr lang="de-DE" sz="1200" b="0" dirty="0"/>
                            <a:t>(K)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de-DE" sz="1200" b="1" i="0" smtClean="0">
                                      <a:latin typeface="Cambria Math" panose="02040503050406030204" pitchFamily="18" charset="0"/>
                                    </a:rPr>
                                    <m:t>𝐏𝐈𝐌</m:t>
                                  </m:r>
                                  <m:r>
                                    <a:rPr lang="de-DE" sz="1200" b="1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200" b="1" i="0" smtClean="0">
                                      <a:latin typeface="Cambria Math" panose="02040503050406030204" pitchFamily="18" charset="0"/>
                                    </a:rPr>
                                    <m:t>𝐩𝐞𝐚𝐤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r>
                            <a:rPr lang="de-DE" sz="1200" b="0" dirty="0"/>
                            <a:t>(K)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3103119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2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2.6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1432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1804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62280750"/>
                      </a:ext>
                    </a:extLst>
                  </a:tr>
                  <a:tr h="2740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1.0</m:t>
                                </m:r>
                              </m:oMath>
                            </m:oMathPara>
                          </a14:m>
                          <a:endParaRPr lang="de-DE" sz="12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2.37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1451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1819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378655543"/>
                      </a:ext>
                    </a:extLst>
                  </a:tr>
                  <a:tr h="18484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1.1</m:t>
                                </m:r>
                              </m:oMath>
                            </m:oMathPara>
                          </a14:m>
                          <a:endParaRPr lang="de-DE" sz="1200" b="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2.19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1418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1769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854290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7">
                <a:extLst>
                  <a:ext uri="{FF2B5EF4-FFF2-40B4-BE49-F238E27FC236}">
                    <a16:creationId xmlns:a16="http://schemas.microsoft.com/office/drawing/2014/main" id="{630EA502-1DF0-7627-79A3-418CD000EB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3157845"/>
                  </p:ext>
                </p:extLst>
              </p:nvPr>
            </p:nvGraphicFramePr>
            <p:xfrm>
              <a:off x="6096000" y="827722"/>
              <a:ext cx="4896545" cy="1113727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565060">
                      <a:extLst>
                        <a:ext uri="{9D8B030D-6E8A-4147-A177-3AD203B41FA5}">
                          <a16:colId xmlns:a16="http://schemas.microsoft.com/office/drawing/2014/main" val="954791764"/>
                        </a:ext>
                      </a:extLst>
                    </a:gridCol>
                    <a:gridCol w="847590">
                      <a:extLst>
                        <a:ext uri="{9D8B030D-6E8A-4147-A177-3AD203B41FA5}">
                          <a16:colId xmlns:a16="http://schemas.microsoft.com/office/drawing/2014/main" val="3500363295"/>
                        </a:ext>
                      </a:extLst>
                    </a:gridCol>
                    <a:gridCol w="1292067">
                      <a:extLst>
                        <a:ext uri="{9D8B030D-6E8A-4147-A177-3AD203B41FA5}">
                          <a16:colId xmlns:a16="http://schemas.microsoft.com/office/drawing/2014/main" val="504199047"/>
                        </a:ext>
                      </a:extLst>
                    </a:gridCol>
                    <a:gridCol w="1159164">
                      <a:extLst>
                        <a:ext uri="{9D8B030D-6E8A-4147-A177-3AD203B41FA5}">
                          <a16:colId xmlns:a16="http://schemas.microsoft.com/office/drawing/2014/main" val="2936984575"/>
                        </a:ext>
                      </a:extLst>
                    </a:gridCol>
                    <a:gridCol w="1032664">
                      <a:extLst>
                        <a:ext uri="{9D8B030D-6E8A-4147-A177-3AD203B41FA5}">
                          <a16:colId xmlns:a16="http://schemas.microsoft.com/office/drawing/2014/main" val="1276431079"/>
                        </a:ext>
                      </a:extLst>
                    </a:gridCol>
                  </a:tblGrid>
                  <a:tr h="290767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2151" t="-2083" r="-76666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68345" t="-2083" r="-4129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110377" t="-2083" r="-1707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234737" t="-2083" r="-9052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374118" t="-2083" r="-1176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310311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2151" t="-108889" r="-766667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2.6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1432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1804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6228075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2151" t="-204348" r="-766667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2.37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1451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1819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37865554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8"/>
                          <a:stretch>
                            <a:fillRect l="-2151" t="-311111" r="-766667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2.19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1418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de-DE" sz="12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1769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854290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feld 67">
            <a:extLst>
              <a:ext uri="{FF2B5EF4-FFF2-40B4-BE49-F238E27FC236}">
                <a16:creationId xmlns:a16="http://schemas.microsoft.com/office/drawing/2014/main" id="{7CDBDAEB-3804-7A1E-DC79-C47C835B1D46}"/>
              </a:ext>
            </a:extLst>
          </p:cNvPr>
          <p:cNvSpPr txBox="1"/>
          <p:nvPr/>
        </p:nvSpPr>
        <p:spPr bwMode="gray">
          <a:xfrm>
            <a:off x="345333" y="856766"/>
            <a:ext cx="6178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Simulations are performed with the Stagni</a:t>
            </a:r>
            <a:r>
              <a:rPr lang="en-GB" b="1" baseline="30000" dirty="0">
                <a:solidFill>
                  <a:schemeClr val="bg2"/>
                </a:solidFill>
              </a:rPr>
              <a:t>1</a:t>
            </a:r>
            <a:r>
              <a:rPr lang="en-GB" b="1" dirty="0">
                <a:solidFill>
                  <a:schemeClr val="bg2"/>
                </a:solidFill>
              </a:rPr>
              <a:t> kinetic mechanism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3B88E5-9008-4EAB-F25B-6AF2DB919E2D}"/>
              </a:ext>
            </a:extLst>
          </p:cNvPr>
          <p:cNvSpPr txBox="1"/>
          <p:nvPr/>
        </p:nvSpPr>
        <p:spPr bwMode="gray">
          <a:xfrm>
            <a:off x="8904312" y="6093296"/>
            <a:ext cx="28379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de-DE" sz="1100" dirty="0"/>
              <a:t>Stagni et al., </a:t>
            </a:r>
            <a:r>
              <a:rPr lang="de-DE" sz="1100" dirty="0">
                <a:solidFill>
                  <a:srgbClr val="0C9B88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doi:10.1039/c9re00429g</a:t>
            </a:r>
            <a:endParaRPr lang="en-US" sz="1100" dirty="0">
              <a:solidFill>
                <a:srgbClr val="0C9B8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E74F2EE-DB71-BAAE-3D74-EC0E08FAA563}"/>
                  </a:ext>
                </a:extLst>
              </p:cNvPr>
              <p:cNvSpPr txBox="1"/>
              <p:nvPr/>
            </p:nvSpPr>
            <p:spPr>
              <a:xfrm>
                <a:off x="9840415" y="3155011"/>
                <a:ext cx="10801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E74F2EE-DB71-BAAE-3D74-EC0E08FAA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15" y="3155011"/>
                <a:ext cx="1080122" cy="307777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4A497F27-B854-95FF-D48C-490556C32AF8}"/>
                  </a:ext>
                </a:extLst>
              </p:cNvPr>
              <p:cNvSpPr txBox="1"/>
              <p:nvPr/>
            </p:nvSpPr>
            <p:spPr>
              <a:xfrm>
                <a:off x="9840415" y="4287394"/>
                <a:ext cx="10801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4A497F27-B854-95FF-D48C-490556C32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15" y="4287394"/>
                <a:ext cx="1080122" cy="307777"/>
              </a:xfrm>
              <a:prstGeom prst="rect">
                <a:avLst/>
              </a:prstGeom>
              <a:blipFill>
                <a:blip r:embed="rId11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729B546-7EFA-EBA8-B4EA-8C4FDB4B6A1A}"/>
                  </a:ext>
                </a:extLst>
              </p:cNvPr>
              <p:cNvSpPr txBox="1"/>
              <p:nvPr/>
            </p:nvSpPr>
            <p:spPr>
              <a:xfrm>
                <a:off x="9840415" y="5431483"/>
                <a:ext cx="10801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729B546-7EFA-EBA8-B4EA-8C4FDB4B6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15" y="5431483"/>
                <a:ext cx="1080121" cy="307777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2">
            <a:extLst>
              <a:ext uri="{FF2B5EF4-FFF2-40B4-BE49-F238E27FC236}">
                <a16:creationId xmlns:a16="http://schemas.microsoft.com/office/drawing/2014/main" id="{546AF69A-5328-BBF6-5A79-6B1FF3DDB7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3777" y="1969105"/>
            <a:ext cx="4104455" cy="732702"/>
          </a:xfrm>
          <a:prstGeom prst="rect">
            <a:avLst/>
          </a:prstGeom>
        </p:spPr>
      </p:pic>
      <p:pic>
        <p:nvPicPr>
          <p:cNvPr id="16" name="Unbenanntes Video – Mit Clipchamp erstellt (1)">
            <a:hlinkClick r:id="" action="ppaction://media"/>
            <a:extLst>
              <a:ext uri="{FF2B5EF4-FFF2-40B4-BE49-F238E27FC236}">
                <a16:creationId xmlns:a16="http://schemas.microsoft.com/office/drawing/2014/main" id="{34AA05C0-CD2F-C229-EB6E-395CE69C2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1404" t="3908" r="2336" b="73273"/>
          <a:stretch/>
        </p:blipFill>
        <p:spPr>
          <a:xfrm>
            <a:off x="2135560" y="5107764"/>
            <a:ext cx="7390800" cy="985532"/>
          </a:xfrm>
          <a:prstGeom prst="rect">
            <a:avLst/>
          </a:prstGeom>
        </p:spPr>
      </p:pic>
      <p:pic>
        <p:nvPicPr>
          <p:cNvPr id="17" name="Unbenanntes Video – Mit Clipchamp erstellt">
            <a:hlinkClick r:id="" action="ppaction://media"/>
            <a:extLst>
              <a:ext uri="{FF2B5EF4-FFF2-40B4-BE49-F238E27FC236}">
                <a16:creationId xmlns:a16="http://schemas.microsoft.com/office/drawing/2014/main" id="{CA07610B-92F5-389E-908E-9E9FFC8D8F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 l="1404" t="3905" r="2324" b="73273"/>
          <a:stretch/>
        </p:blipFill>
        <p:spPr>
          <a:xfrm>
            <a:off x="2135560" y="3969679"/>
            <a:ext cx="7390800" cy="985532"/>
          </a:xfrm>
          <a:prstGeom prst="rect">
            <a:avLst/>
          </a:prstGeom>
        </p:spPr>
      </p:pic>
      <p:pic>
        <p:nvPicPr>
          <p:cNvPr id="18" name="Unbenanntes Video – Mit Clipchamp erstellt (2)">
            <a:hlinkClick r:id="" action="ppaction://media"/>
            <a:extLst>
              <a:ext uri="{FF2B5EF4-FFF2-40B4-BE49-F238E27FC236}">
                <a16:creationId xmlns:a16="http://schemas.microsoft.com/office/drawing/2014/main" id="{B065077C-4FB0-F187-5DC8-EB40A831CE9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rcRect l="1404" r="2324" b="73626"/>
          <a:stretch/>
        </p:blipFill>
        <p:spPr>
          <a:xfrm>
            <a:off x="2135560" y="2650955"/>
            <a:ext cx="7390800" cy="1138923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7A4774BC-476D-FB3B-EC25-00D8B7053415}"/>
              </a:ext>
            </a:extLst>
          </p:cNvPr>
          <p:cNvSpPr/>
          <p:nvPr/>
        </p:nvSpPr>
        <p:spPr bwMode="gray">
          <a:xfrm>
            <a:off x="9984431" y="728810"/>
            <a:ext cx="1080121" cy="1543335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EDDD6E8B-8218-BC56-6B57-962E04AEA4B5}"/>
              </a:ext>
            </a:extLst>
          </p:cNvPr>
          <p:cNvSpPr txBox="1"/>
          <p:nvPr/>
        </p:nvSpPr>
        <p:spPr bwMode="gray">
          <a:xfrm>
            <a:off x="10093621" y="1980325"/>
            <a:ext cx="826915" cy="268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/>
              <a:t>from VAS</a:t>
            </a:r>
          </a:p>
        </p:txBody>
      </p:sp>
    </p:spTree>
    <p:extLst>
      <p:ext uri="{BB962C8B-B14F-4D97-AF65-F5344CB8AC3E}">
        <p14:creationId xmlns:p14="http://schemas.microsoft.com/office/powerpoint/2010/main" val="617909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8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1138DF5-D98C-EE4E-2015-46357D38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16632"/>
            <a:ext cx="2124125" cy="1008063"/>
          </a:xfrm>
        </p:spPr>
        <p:txBody>
          <a:bodyPr/>
          <a:lstStyle/>
          <a:p>
            <a:r>
              <a:rPr lang="en-US" sz="4400" dirty="0"/>
              <a:t>Content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9391102-EA82-6205-A41F-EC719E06C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6" y="894640"/>
            <a:ext cx="9468940" cy="4681538"/>
          </a:xfrm>
        </p:spPr>
        <p:txBody>
          <a:bodyPr/>
          <a:lstStyle/>
          <a:p>
            <a:r>
              <a:rPr lang="en-US" sz="3200" dirty="0"/>
              <a:t>Ammonia as a fuel</a:t>
            </a:r>
          </a:p>
          <a:p>
            <a:r>
              <a:rPr lang="en-US" sz="3200" dirty="0"/>
              <a:t>Porous media combustion</a:t>
            </a:r>
          </a:p>
          <a:p>
            <a:r>
              <a:rPr lang="en-US" sz="3200" dirty="0"/>
              <a:t>Numerical modelling of ammonia combustion</a:t>
            </a:r>
          </a:p>
          <a:p>
            <a:r>
              <a:rPr lang="en-US" sz="3200" dirty="0"/>
              <a:t>Flame structure</a:t>
            </a:r>
          </a:p>
          <a:p>
            <a:r>
              <a:rPr lang="en-US" sz="3200" dirty="0"/>
              <a:t>Ammonia dehydrogenation</a:t>
            </a:r>
          </a:p>
          <a:p>
            <a:r>
              <a:rPr lang="en-US" sz="3200" dirty="0"/>
              <a:t>Results</a:t>
            </a:r>
          </a:p>
          <a:p>
            <a:r>
              <a:rPr lang="en-US" sz="3200" dirty="0"/>
              <a:t>Conclusions and outlook</a:t>
            </a:r>
          </a:p>
          <a:p>
            <a:endParaRPr lang="en-US" sz="32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CF9DEB-8048-D97A-7F3E-1E642B37C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fld id="{89695CC7-B27B-4DB8-8719-292A0E6520C4}" type="datetime3">
              <a:rPr lang="de-DE" smtClean="0"/>
              <a:t>12/09/25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C49632-9841-C436-DD0A-1A09CBAD7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6023BD3-E680-E879-A20E-64E5CE38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Unbenanntes Video – Mit Clipchamp erstellt">
            <a:hlinkClick r:id="" action="ppaction://media"/>
            <a:extLst>
              <a:ext uri="{FF2B5EF4-FFF2-40B4-BE49-F238E27FC236}">
                <a16:creationId xmlns:a16="http://schemas.microsoft.com/office/drawing/2014/main" id="{B8844633-D5D5-C413-9B9F-69252EE4A8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0308" r="1832" b="17743"/>
          <a:stretch/>
        </p:blipFill>
        <p:spPr>
          <a:xfrm rot="16200000">
            <a:off x="9206310" y="3305347"/>
            <a:ext cx="3858715" cy="13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26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3D565F2-00A6-F717-375C-E9DEED2C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8"/>
            <a:ext cx="10549061" cy="492014"/>
          </a:xfrm>
        </p:spPr>
        <p:txBody>
          <a:bodyPr/>
          <a:lstStyle/>
          <a:p>
            <a:r>
              <a:rPr lang="en-GB" dirty="0"/>
              <a:t>Ammonia as a fuel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1D45EE-9E2A-4D47-D1AC-B05502E564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B10E0D2-6D73-4184-C8FB-D3BCE903EA2A}"/>
              </a:ext>
            </a:extLst>
          </p:cNvPr>
          <p:cNvGrpSpPr/>
          <p:nvPr/>
        </p:nvGrpSpPr>
        <p:grpSpPr>
          <a:xfrm>
            <a:off x="5447928" y="980729"/>
            <a:ext cx="4914528" cy="4824536"/>
            <a:chOff x="7464152" y="1335467"/>
            <a:chExt cx="4194448" cy="4253773"/>
          </a:xfrm>
        </p:grpSpPr>
        <p:pic>
          <p:nvPicPr>
            <p:cNvPr id="2" name="Picture 4" descr="https://ars.els-cdn.com/content/image/1-s2.0-S266605202200005X-gr2_lrg.jpg">
              <a:extLst>
                <a:ext uri="{FF2B5EF4-FFF2-40B4-BE49-F238E27FC236}">
                  <a16:creationId xmlns:a16="http://schemas.microsoft.com/office/drawing/2014/main" id="{FCDE9E60-88C7-6175-D453-BE5D283E50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47"/>
            <a:stretch/>
          </p:blipFill>
          <p:spPr bwMode="auto">
            <a:xfrm>
              <a:off x="7608168" y="1335467"/>
              <a:ext cx="4050432" cy="4253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C2DBA5A-340B-FD01-6B77-915FA4541F6A}"/>
                </a:ext>
              </a:extLst>
            </p:cNvPr>
            <p:cNvSpPr/>
            <p:nvPr/>
          </p:nvSpPr>
          <p:spPr bwMode="gray">
            <a:xfrm>
              <a:off x="7536160" y="3492624"/>
              <a:ext cx="1296144" cy="209661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E08525D-A703-1481-3600-EBFA1AF5EF7E}"/>
                </a:ext>
              </a:extLst>
            </p:cNvPr>
            <p:cNvSpPr/>
            <p:nvPr/>
          </p:nvSpPr>
          <p:spPr bwMode="gray">
            <a:xfrm>
              <a:off x="7464152" y="3140968"/>
              <a:ext cx="432048" cy="50405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id="{C253044F-9339-1127-BEA4-25AC0CE746F2}"/>
                </a:ext>
              </a:extLst>
            </p:cNvPr>
            <p:cNvSpPr/>
            <p:nvPr/>
          </p:nvSpPr>
          <p:spPr bwMode="gray">
            <a:xfrm>
              <a:off x="8689962" y="3645024"/>
              <a:ext cx="792088" cy="1296144"/>
            </a:xfrm>
            <a:prstGeom prst="triangle">
              <a:avLst>
                <a:gd name="adj" fmla="val 18133"/>
              </a:avLst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69684BDE-47BD-288D-ED02-97949A384848}"/>
              </a:ext>
            </a:extLst>
          </p:cNvPr>
          <p:cNvSpPr txBox="1"/>
          <p:nvPr/>
        </p:nvSpPr>
        <p:spPr>
          <a:xfrm>
            <a:off x="6332055" y="5497488"/>
            <a:ext cx="3315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Ammonia end-use</a:t>
            </a:r>
            <a:r>
              <a:rPr lang="en-US" sz="1400" baseline="30000" dirty="0"/>
              <a:t>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D512DAF-54EB-29D2-E2DC-CC718CCFC024}"/>
              </a:ext>
            </a:extLst>
          </p:cNvPr>
          <p:cNvSpPr txBox="1"/>
          <p:nvPr/>
        </p:nvSpPr>
        <p:spPr>
          <a:xfrm>
            <a:off x="6538061" y="6002925"/>
            <a:ext cx="527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de-DE" sz="1100" dirty="0"/>
              <a:t>1.   R.F. Service, </a:t>
            </a:r>
            <a:r>
              <a:rPr lang="en-US" sz="1100" dirty="0"/>
              <a:t>Ammonia—a renewable fuel made from sun, air, and water could power the globe without carbon, Science, 2018.</a:t>
            </a:r>
            <a:endParaRPr lang="de-DE" sz="1100" dirty="0"/>
          </a:p>
        </p:txBody>
      </p:sp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4DFCB8D3-82BD-7F66-4325-C2F17BD49571}"/>
              </a:ext>
            </a:extLst>
          </p:cNvPr>
          <p:cNvSpPr txBox="1">
            <a:spLocks/>
          </p:cNvSpPr>
          <p:nvPr/>
        </p:nvSpPr>
        <p:spPr>
          <a:xfrm>
            <a:off x="1244924" y="2320212"/>
            <a:ext cx="3210048" cy="23024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Carbon free fuel</a:t>
            </a:r>
          </a:p>
          <a:p>
            <a:endParaRPr lang="en-GB" sz="2000" dirty="0"/>
          </a:p>
          <a:p>
            <a:r>
              <a:rPr lang="en-GB" sz="2000" dirty="0"/>
              <a:t>H</a:t>
            </a:r>
            <a:r>
              <a:rPr lang="en-GB" sz="2000" baseline="-25000" dirty="0"/>
              <a:t>2</a:t>
            </a:r>
            <a:r>
              <a:rPr lang="en-GB" sz="2000" dirty="0"/>
              <a:t> carrier</a:t>
            </a:r>
          </a:p>
          <a:p>
            <a:endParaRPr lang="en-GB" sz="2000" dirty="0"/>
          </a:p>
          <a:p>
            <a:r>
              <a:rPr lang="en-GB" sz="2000" dirty="0"/>
              <a:t>Can be transported using the existing infrastructure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9A4AB72-AADF-7123-C5A0-C204D115F6FD}"/>
              </a:ext>
            </a:extLst>
          </p:cNvPr>
          <p:cNvSpPr txBox="1"/>
          <p:nvPr/>
        </p:nvSpPr>
        <p:spPr bwMode="gray">
          <a:xfrm>
            <a:off x="928647" y="1772816"/>
            <a:ext cx="2790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Why ammonia?</a:t>
            </a:r>
            <a:endParaRPr lang="en-GB" sz="2400" b="1" baseline="30000" dirty="0"/>
          </a:p>
        </p:txBody>
      </p:sp>
    </p:spTree>
    <p:extLst>
      <p:ext uri="{BB962C8B-B14F-4D97-AF65-F5344CB8AC3E}">
        <p14:creationId xmlns:p14="http://schemas.microsoft.com/office/powerpoint/2010/main" val="370222130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3D565F2-00A6-F717-375C-E9DEED2C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8"/>
            <a:ext cx="10549061" cy="492014"/>
          </a:xfrm>
        </p:spPr>
        <p:txBody>
          <a:bodyPr/>
          <a:lstStyle/>
          <a:p>
            <a:r>
              <a:rPr lang="en-GB" dirty="0"/>
              <a:t>Ammonia as a fuel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1D45EE-9E2A-4D47-D1AC-B05502E564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" name="Inhaltsplatzhalter 1">
            <a:extLst>
              <a:ext uri="{FF2B5EF4-FFF2-40B4-BE49-F238E27FC236}">
                <a16:creationId xmlns:a16="http://schemas.microsoft.com/office/drawing/2014/main" id="{6849EF8C-1A82-E573-B831-358A2B631E42}"/>
              </a:ext>
            </a:extLst>
          </p:cNvPr>
          <p:cNvSpPr txBox="1">
            <a:spLocks/>
          </p:cNvSpPr>
          <p:nvPr/>
        </p:nvSpPr>
        <p:spPr>
          <a:xfrm>
            <a:off x="499019" y="2213000"/>
            <a:ext cx="4012805" cy="20966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000" dirty="0"/>
          </a:p>
          <a:p>
            <a:r>
              <a:rPr lang="en-GB" sz="2000" dirty="0"/>
              <a:t>High toxicity at trace levels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High NO</a:t>
            </a:r>
            <a:r>
              <a:rPr lang="en-GB" sz="2000" baseline="-25000" dirty="0"/>
              <a:t>x</a:t>
            </a:r>
            <a:r>
              <a:rPr lang="en-GB" sz="2000" dirty="0"/>
              <a:t> emissions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Poor flame stability </a:t>
            </a:r>
          </a:p>
          <a:p>
            <a:endParaRPr lang="de-DE" sz="2000" dirty="0"/>
          </a:p>
          <a:p>
            <a:pPr marL="0" indent="0">
              <a:buFontTx/>
              <a:buNone/>
            </a:pPr>
            <a:endParaRPr lang="de-DE" sz="2000" dirty="0"/>
          </a:p>
          <a:p>
            <a:pPr marL="0" indent="0">
              <a:buFontTx/>
              <a:buNone/>
            </a:pPr>
            <a:endParaRPr lang="de-DE" sz="20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2345D22-F550-6BB0-909F-8722AA1FF20B}"/>
              </a:ext>
            </a:extLst>
          </p:cNvPr>
          <p:cNvSpPr txBox="1"/>
          <p:nvPr/>
        </p:nvSpPr>
        <p:spPr bwMode="gray">
          <a:xfrm>
            <a:off x="287577" y="1901775"/>
            <a:ext cx="2790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Challenges</a:t>
            </a:r>
            <a:endParaRPr lang="en-GB" sz="2400" b="1" baseline="300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BB83357-D455-7DAB-7C60-79B770B5B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960" y="972962"/>
            <a:ext cx="3860080" cy="407621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8602252-E1D8-2B94-9F70-C6BD4CA76EA7}"/>
              </a:ext>
            </a:extLst>
          </p:cNvPr>
          <p:cNvSpPr txBox="1"/>
          <p:nvPr/>
        </p:nvSpPr>
        <p:spPr>
          <a:xfrm>
            <a:off x="4367808" y="5118767"/>
            <a:ext cx="31177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1D premixed free-flame simulations </a:t>
            </a:r>
            <a:r>
              <a:rPr lang="en-GB" sz="1400" baseline="30000" dirty="0"/>
              <a:t> </a:t>
            </a:r>
          </a:p>
          <a:p>
            <a:pPr algn="ctr"/>
            <a:r>
              <a:rPr lang="en-GB" sz="1200" dirty="0"/>
              <a:t>(Reproduced from Kobayashi et al.</a:t>
            </a:r>
            <a:r>
              <a:rPr lang="en-GB" sz="1200" baseline="30000" dirty="0"/>
              <a:t>4</a:t>
            </a:r>
            <a:r>
              <a:rPr lang="en-GB" sz="1200" dirty="0"/>
              <a:t>)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41295AC-31CB-9142-7B27-6D30BABFD11E}"/>
              </a:ext>
            </a:extLst>
          </p:cNvPr>
          <p:cNvSpPr txBox="1"/>
          <p:nvPr/>
        </p:nvSpPr>
        <p:spPr>
          <a:xfrm>
            <a:off x="8861909" y="4365104"/>
            <a:ext cx="2843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Experimental measurements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27145AA-0A71-7D36-0861-FD48C534E448}"/>
              </a:ext>
            </a:extLst>
          </p:cNvPr>
          <p:cNvSpPr/>
          <p:nvPr/>
        </p:nvSpPr>
        <p:spPr>
          <a:xfrm>
            <a:off x="7320136" y="5657882"/>
            <a:ext cx="487186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GB" sz="1100" dirty="0"/>
              <a:t>Krejci et al., </a:t>
            </a:r>
            <a:r>
              <a:rPr lang="en-GB" sz="1100" dirty="0">
                <a:hlinkClick r:id="rId4"/>
              </a:rPr>
              <a:t>https://doi.org/10.1115/1.4007737</a:t>
            </a:r>
            <a:endParaRPr lang="en-GB" sz="1100" dirty="0"/>
          </a:p>
          <a:p>
            <a:pPr marL="228600" indent="-228600">
              <a:buAutoNum type="arabicPeriod"/>
            </a:pPr>
            <a:r>
              <a:rPr lang="en-GB" sz="1100" dirty="0"/>
              <a:t>Vagelopoulos et al., </a:t>
            </a:r>
            <a:r>
              <a:rPr lang="en-GB" sz="1100" dirty="0">
                <a:hlinkClick r:id="rId5"/>
              </a:rPr>
              <a:t>https://doi.org/10.1016/S0082-0784(98)80441-4</a:t>
            </a:r>
            <a:endParaRPr lang="en-GB" sz="1100" dirty="0"/>
          </a:p>
          <a:p>
            <a:pPr marL="228600" indent="-228600">
              <a:buAutoNum type="arabicPeriod"/>
            </a:pPr>
            <a:r>
              <a:rPr lang="en-GB" sz="1100" dirty="0"/>
              <a:t>Mei et al., </a:t>
            </a:r>
            <a:r>
              <a:rPr lang="en-GB" sz="1100" dirty="0">
                <a:solidFill>
                  <a:srgbClr val="0C9B8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https://doi.org/10.1016/j.combustflame.2019.08.033</a:t>
            </a:r>
            <a:endParaRPr lang="en-GB" sz="1100" dirty="0">
              <a:solidFill>
                <a:srgbClr val="0C9B88"/>
              </a:solidFill>
            </a:endParaRPr>
          </a:p>
          <a:p>
            <a:pPr marL="228600" indent="-228600">
              <a:buAutoNum type="arabicPeriod"/>
            </a:pPr>
            <a:r>
              <a:rPr lang="en-GB" sz="1100" dirty="0"/>
              <a:t>Kobayashi et al., </a:t>
            </a:r>
            <a:r>
              <a:rPr lang="en-GB" sz="1100" dirty="0">
                <a:solidFill>
                  <a:srgbClr val="0C9B8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https://doi.org/10.1016/j.proci.2018.09.029</a:t>
            </a:r>
            <a:endParaRPr lang="en-GB" sz="1100" dirty="0">
              <a:solidFill>
                <a:srgbClr val="0C9B88"/>
              </a:solidFill>
            </a:endParaRPr>
          </a:p>
          <a:p>
            <a:pPr marL="228600" indent="-228600">
              <a:buAutoNum type="arabicPeriod"/>
            </a:pPr>
            <a:endParaRPr lang="en-GB" sz="1100" dirty="0"/>
          </a:p>
        </p:txBody>
      </p:sp>
      <p:pic>
        <p:nvPicPr>
          <p:cNvPr id="4" name="Grafik 3" descr="Ein Bild, das Text, Diagramm, Reihe, Schrift enthält.&#10;&#10;KI-generierte Inhalte können fehlerhaft sein.">
            <a:extLst>
              <a:ext uri="{FF2B5EF4-FFF2-40B4-BE49-F238E27FC236}">
                <a16:creationId xmlns:a16="http://schemas.microsoft.com/office/drawing/2014/main" id="{5CB42CD3-A266-1A2E-523E-DEDD74315D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155" y="1484784"/>
            <a:ext cx="3544437" cy="28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0415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441B5-B5F7-32EE-7213-F11A721D9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F10EF4C-9499-CB2E-F6B1-3BCBD1CF3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8"/>
            <a:ext cx="10549061" cy="461666"/>
          </a:xfrm>
        </p:spPr>
        <p:txBody>
          <a:bodyPr/>
          <a:lstStyle/>
          <a:p>
            <a:r>
              <a:rPr lang="en-GB" dirty="0"/>
              <a:t>Porous media combustion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87E909-D623-090F-9D32-1D64C640D5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10" descr="concept2a_reduced">
            <a:extLst>
              <a:ext uri="{FF2B5EF4-FFF2-40B4-BE49-F238E27FC236}">
                <a16:creationId xmlns:a16="http://schemas.microsoft.com/office/drawing/2014/main" id="{13498543-4C85-AB4B-C1C1-767242AC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814445"/>
            <a:ext cx="4517824" cy="34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839F0A72-4B5F-381F-3AAA-62B97E89C7B9}"/>
              </a:ext>
            </a:extLst>
          </p:cNvPr>
          <p:cNvSpPr txBox="1">
            <a:spLocks/>
          </p:cNvSpPr>
          <p:nvPr/>
        </p:nvSpPr>
        <p:spPr>
          <a:xfrm>
            <a:off x="513882" y="1700808"/>
            <a:ext cx="4934046" cy="33123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Increased effective burning velocity</a:t>
            </a:r>
          </a:p>
          <a:p>
            <a:endParaRPr lang="en-GB" sz="2000" dirty="0"/>
          </a:p>
          <a:p>
            <a:r>
              <a:rPr lang="en-GB" sz="2000" dirty="0"/>
              <a:t>Heat recirculation</a:t>
            </a:r>
          </a:p>
          <a:p>
            <a:endParaRPr lang="en-GB" sz="2000" dirty="0"/>
          </a:p>
          <a:p>
            <a:r>
              <a:rPr lang="en-GB" sz="2000" dirty="0"/>
              <a:t>Complete burnout of NH</a:t>
            </a:r>
            <a:r>
              <a:rPr lang="en-GB" sz="2000" baseline="-25000" dirty="0"/>
              <a:t>3</a:t>
            </a:r>
          </a:p>
          <a:p>
            <a:endParaRPr lang="en-GB" sz="2000" baseline="-25000" dirty="0"/>
          </a:p>
          <a:p>
            <a:r>
              <a:rPr lang="en-GB" sz="2000" dirty="0"/>
              <a:t>Reduced emissions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288A8D4-9AF5-8C60-9EC7-2CB219544248}"/>
              </a:ext>
            </a:extLst>
          </p:cNvPr>
          <p:cNvSpPr txBox="1"/>
          <p:nvPr/>
        </p:nvSpPr>
        <p:spPr bwMode="gray">
          <a:xfrm>
            <a:off x="335360" y="887932"/>
            <a:ext cx="648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Improve the combustion characteristics</a:t>
            </a:r>
            <a:r>
              <a:rPr lang="en-US" sz="2400" b="1" baseline="30000" dirty="0">
                <a:solidFill>
                  <a:schemeClr val="bg2"/>
                </a:solidFill>
              </a:rPr>
              <a:t>1,2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endParaRPr lang="en-GB" sz="2400" b="1" baseline="300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FFDB394-7D47-5891-74BD-F960B4053003}"/>
              </a:ext>
            </a:extLst>
          </p:cNvPr>
          <p:cNvSpPr/>
          <p:nvPr/>
        </p:nvSpPr>
        <p:spPr>
          <a:xfrm>
            <a:off x="7464152" y="5640216"/>
            <a:ext cx="41402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de-DE" sz="1100" dirty="0"/>
              <a:t>Vignat et al., </a:t>
            </a:r>
            <a:r>
              <a:rPr lang="de-DE" sz="1100" dirty="0">
                <a:hlinkClick r:id="rId4"/>
              </a:rPr>
              <a:t>https://doi.org/10.1016/j.proci.2022.07.054</a:t>
            </a:r>
            <a:r>
              <a:rPr lang="de-DE" sz="1100" dirty="0"/>
              <a:t>  </a:t>
            </a:r>
          </a:p>
          <a:p>
            <a:pPr marL="228600" indent="-228600">
              <a:buAutoNum type="arabicPeriod"/>
            </a:pPr>
            <a:r>
              <a:rPr lang="de-DE" sz="1100" dirty="0"/>
              <a:t>Kin et al., </a:t>
            </a:r>
            <a:r>
              <a:rPr lang="de-DE" sz="1100" dirty="0">
                <a:hlinkClick r:id="rId5"/>
              </a:rPr>
              <a:t>https://doi.org/10.1080/00102202.2025.2464805</a:t>
            </a:r>
            <a:endParaRPr lang="de-DE" sz="1100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A5C9CF2-6A1C-008F-2203-B62FD9FE3BFA}"/>
              </a:ext>
            </a:extLst>
          </p:cNvPr>
          <p:cNvGrpSpPr/>
          <p:nvPr/>
        </p:nvGrpSpPr>
        <p:grpSpPr>
          <a:xfrm>
            <a:off x="3470205" y="4412488"/>
            <a:ext cx="1276861" cy="1533853"/>
            <a:chOff x="3470205" y="4412488"/>
            <a:chExt cx="1276861" cy="1533853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1BD63968-9B4D-F4C2-9B67-A636C63E11FE}"/>
                </a:ext>
              </a:extLst>
            </p:cNvPr>
            <p:cNvSpPr/>
            <p:nvPr/>
          </p:nvSpPr>
          <p:spPr bwMode="gray">
            <a:xfrm>
              <a:off x="3863752" y="4855185"/>
              <a:ext cx="504056" cy="467394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E99B704B-8EC4-3648-0F20-0A9F779CFE72}"/>
                </a:ext>
              </a:extLst>
            </p:cNvPr>
            <p:cNvSpPr/>
            <p:nvPr/>
          </p:nvSpPr>
          <p:spPr bwMode="gray">
            <a:xfrm>
              <a:off x="4459066" y="4412488"/>
              <a:ext cx="288000" cy="288000"/>
            </a:xfrm>
            <a:prstGeom prst="ellipse">
              <a:avLst/>
            </a:prstGeom>
            <a:solidFill>
              <a:srgbClr val="00B0F0"/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E0979598-EB8D-1C78-904B-99E7034C1C08}"/>
                </a:ext>
              </a:extLst>
            </p:cNvPr>
            <p:cNvSpPr/>
            <p:nvPr/>
          </p:nvSpPr>
          <p:spPr bwMode="gray">
            <a:xfrm>
              <a:off x="3470205" y="4437144"/>
              <a:ext cx="288000" cy="288000"/>
            </a:xfrm>
            <a:prstGeom prst="ellipse">
              <a:avLst/>
            </a:prstGeom>
            <a:solidFill>
              <a:srgbClr val="00B0F0"/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FBD82DCB-3623-1C33-FE8B-15B68A950B5A}"/>
                </a:ext>
              </a:extLst>
            </p:cNvPr>
            <p:cNvSpPr/>
            <p:nvPr/>
          </p:nvSpPr>
          <p:spPr bwMode="gray">
            <a:xfrm>
              <a:off x="3971780" y="5658341"/>
              <a:ext cx="288000" cy="288000"/>
            </a:xfrm>
            <a:prstGeom prst="ellipse">
              <a:avLst/>
            </a:prstGeom>
            <a:solidFill>
              <a:srgbClr val="00B0F0"/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H</a:t>
              </a:r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076F836B-A1E8-29E5-862C-ED9E680E20AA}"/>
                </a:ext>
              </a:extLst>
            </p:cNvPr>
            <p:cNvCxnSpPr>
              <a:cxnSpLocks/>
              <a:stCxn id="4" idx="5"/>
              <a:endCxn id="2" idx="1"/>
            </p:cNvCxnSpPr>
            <p:nvPr/>
          </p:nvCxnSpPr>
          <p:spPr bwMode="gray">
            <a:xfrm>
              <a:off x="3716028" y="4682967"/>
              <a:ext cx="221541" cy="24066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9F81CBF5-472C-B326-41F8-F0CD916DD44F}"/>
                </a:ext>
              </a:extLst>
            </p:cNvPr>
            <p:cNvCxnSpPr>
              <a:cxnSpLocks/>
              <a:stCxn id="3" idx="3"/>
              <a:endCxn id="2" idx="7"/>
            </p:cNvCxnSpPr>
            <p:nvPr/>
          </p:nvCxnSpPr>
          <p:spPr bwMode="gray">
            <a:xfrm flipH="1">
              <a:off x="4293991" y="4658311"/>
              <a:ext cx="207252" cy="26532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ED73390F-EAC1-3D79-D5B5-AB9D258DE578}"/>
                </a:ext>
              </a:extLst>
            </p:cNvPr>
            <p:cNvCxnSpPr>
              <a:cxnSpLocks/>
              <a:stCxn id="2" idx="4"/>
              <a:endCxn id="5" idx="0"/>
            </p:cNvCxnSpPr>
            <p:nvPr/>
          </p:nvCxnSpPr>
          <p:spPr bwMode="gray">
            <a:xfrm>
              <a:off x="4115780" y="5322579"/>
              <a:ext cx="0" cy="33576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5" name="Verbinder: gekrümmt 24">
            <a:extLst>
              <a:ext uri="{FF2B5EF4-FFF2-40B4-BE49-F238E27FC236}">
                <a16:creationId xmlns:a16="http://schemas.microsoft.com/office/drawing/2014/main" id="{4CB8CB91-9828-FDEF-1DA3-CB6E0AF09FE8}"/>
              </a:ext>
            </a:extLst>
          </p:cNvPr>
          <p:cNvCxnSpPr/>
          <p:nvPr/>
        </p:nvCxnSpPr>
        <p:spPr bwMode="gray">
          <a:xfrm>
            <a:off x="4603066" y="5088882"/>
            <a:ext cx="772854" cy="55133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Verbinder: gekrümmt 25">
            <a:extLst>
              <a:ext uri="{FF2B5EF4-FFF2-40B4-BE49-F238E27FC236}">
                <a16:creationId xmlns:a16="http://schemas.microsoft.com/office/drawing/2014/main" id="{606908F9-C79D-4F0A-7A45-580BCD089F62}"/>
              </a:ext>
            </a:extLst>
          </p:cNvPr>
          <p:cNvCxnSpPr>
            <a:cxnSpLocks/>
          </p:cNvCxnSpPr>
          <p:nvPr/>
        </p:nvCxnSpPr>
        <p:spPr bwMode="gray">
          <a:xfrm flipV="1">
            <a:off x="4655840" y="4581144"/>
            <a:ext cx="828076" cy="5077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93EFC036-2C39-3EE4-3438-4AB58E1CCF8A}"/>
              </a:ext>
            </a:extLst>
          </p:cNvPr>
          <p:cNvSpPr/>
          <p:nvPr/>
        </p:nvSpPr>
        <p:spPr bwMode="gray">
          <a:xfrm>
            <a:off x="5483916" y="4372123"/>
            <a:ext cx="720080" cy="418042"/>
          </a:xfrm>
          <a:prstGeom prst="ellipse">
            <a:avLst/>
          </a:prstGeom>
          <a:solidFill>
            <a:srgbClr val="00B0F0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H</a:t>
            </a:r>
            <a:r>
              <a:rPr lang="en-GB" sz="14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FA58C61-40BF-7541-F3FE-DE77886A20CF}"/>
              </a:ext>
            </a:extLst>
          </p:cNvPr>
          <p:cNvSpPr/>
          <p:nvPr/>
        </p:nvSpPr>
        <p:spPr bwMode="gray">
          <a:xfrm>
            <a:off x="5375920" y="5431195"/>
            <a:ext cx="720080" cy="418042"/>
          </a:xfrm>
          <a:prstGeom prst="ellipse">
            <a:avLst/>
          </a:prstGeom>
          <a:solidFill>
            <a:schemeClr val="tx2">
              <a:lumMod val="90000"/>
            </a:schemeClr>
          </a:solidFill>
          <a:ln w="3175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N</a:t>
            </a:r>
            <a:r>
              <a:rPr lang="en-GB" sz="1400" b="1" baseline="-25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081106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8A876-D6A2-78B3-4553-3C0BEEC7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Porous media combustion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14EDB0-1F80-F7AF-EE3B-07F7D95344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C854DB7-ADCB-2A5D-F034-315A5AB6DA3D}"/>
              </a:ext>
            </a:extLst>
          </p:cNvPr>
          <p:cNvSpPr txBox="1"/>
          <p:nvPr/>
        </p:nvSpPr>
        <p:spPr bwMode="gray">
          <a:xfrm>
            <a:off x="335360" y="872634"/>
            <a:ext cx="8694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Direct Pore-Level Simulation (DPLS) </a:t>
            </a:r>
          </a:p>
          <a:p>
            <a:r>
              <a:rPr lang="en-US" sz="2400" b="1" dirty="0">
                <a:solidFill>
                  <a:schemeClr val="bg2"/>
                </a:solidFill>
              </a:rPr>
              <a:t>and </a:t>
            </a:r>
          </a:p>
          <a:p>
            <a:r>
              <a:rPr lang="en-US" sz="2400" b="1" dirty="0">
                <a:solidFill>
                  <a:schemeClr val="bg2"/>
                </a:solidFill>
              </a:rPr>
              <a:t>Volume-Averaged Simulations (VAS)</a:t>
            </a:r>
            <a:endParaRPr lang="en-GB" sz="2400" b="1" baseline="30000" dirty="0"/>
          </a:p>
        </p:txBody>
      </p:sp>
      <p:cxnSp>
        <p:nvCxnSpPr>
          <p:cNvPr id="10" name="Straight Arrow Connector 37">
            <a:extLst>
              <a:ext uri="{FF2B5EF4-FFF2-40B4-BE49-F238E27FC236}">
                <a16:creationId xmlns:a16="http://schemas.microsoft.com/office/drawing/2014/main" id="{380BE754-2B03-1621-341A-1DC2A75FF25D}"/>
              </a:ext>
            </a:extLst>
          </p:cNvPr>
          <p:cNvCxnSpPr>
            <a:cxnSpLocks/>
          </p:cNvCxnSpPr>
          <p:nvPr/>
        </p:nvCxnSpPr>
        <p:spPr bwMode="gray">
          <a:xfrm>
            <a:off x="642543" y="3312872"/>
            <a:ext cx="360040" cy="0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1">
            <a:extLst>
              <a:ext uri="{FF2B5EF4-FFF2-40B4-BE49-F238E27FC236}">
                <a16:creationId xmlns:a16="http://schemas.microsoft.com/office/drawing/2014/main" id="{7AC10CBE-14A0-1D71-6014-6520FF70EA9F}"/>
              </a:ext>
            </a:extLst>
          </p:cNvPr>
          <p:cNvSpPr txBox="1"/>
          <p:nvPr/>
        </p:nvSpPr>
        <p:spPr bwMode="gray">
          <a:xfrm>
            <a:off x="516557" y="3376653"/>
            <a:ext cx="826915" cy="268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/>
              <a:t>NH</a:t>
            </a:r>
            <a:r>
              <a:rPr lang="de-DE" sz="1400" baseline="-25000" dirty="0"/>
              <a:t>3</a:t>
            </a:r>
            <a:r>
              <a:rPr lang="de-DE" sz="1400" dirty="0"/>
              <a:t>+air</a:t>
            </a:r>
          </a:p>
        </p:txBody>
      </p:sp>
      <p:cxnSp>
        <p:nvCxnSpPr>
          <p:cNvPr id="14" name="Straight Arrow Connector 37">
            <a:extLst>
              <a:ext uri="{FF2B5EF4-FFF2-40B4-BE49-F238E27FC236}">
                <a16:creationId xmlns:a16="http://schemas.microsoft.com/office/drawing/2014/main" id="{F6883C71-AD0A-2189-741C-A9475873E944}"/>
              </a:ext>
            </a:extLst>
          </p:cNvPr>
          <p:cNvCxnSpPr>
            <a:cxnSpLocks/>
          </p:cNvCxnSpPr>
          <p:nvPr/>
        </p:nvCxnSpPr>
        <p:spPr bwMode="gray">
          <a:xfrm>
            <a:off x="642543" y="4825040"/>
            <a:ext cx="360040" cy="0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1">
            <a:extLst>
              <a:ext uri="{FF2B5EF4-FFF2-40B4-BE49-F238E27FC236}">
                <a16:creationId xmlns:a16="http://schemas.microsoft.com/office/drawing/2014/main" id="{F46B550A-65CF-1203-7C54-ADC28E37D2F2}"/>
              </a:ext>
            </a:extLst>
          </p:cNvPr>
          <p:cNvSpPr txBox="1"/>
          <p:nvPr/>
        </p:nvSpPr>
        <p:spPr bwMode="gray">
          <a:xfrm>
            <a:off x="516557" y="4888821"/>
            <a:ext cx="826915" cy="268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/>
              <a:t>NH</a:t>
            </a:r>
            <a:r>
              <a:rPr lang="de-DE" sz="1400" baseline="-25000" dirty="0"/>
              <a:t>3</a:t>
            </a:r>
            <a:r>
              <a:rPr lang="de-DE" sz="1400" dirty="0"/>
              <a:t>+air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F2EAE37-554E-654C-6A9C-3A095903BD4F}"/>
              </a:ext>
            </a:extLst>
          </p:cNvPr>
          <p:cNvSpPr txBox="1"/>
          <p:nvPr/>
        </p:nvSpPr>
        <p:spPr bwMode="gray">
          <a:xfrm rot="5400000">
            <a:off x="7792834" y="3214889"/>
            <a:ext cx="720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VAS</a:t>
            </a:r>
            <a:endParaRPr lang="en-GB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9DDEC57-8D26-D7BB-88E7-B5569E612D9D}"/>
              </a:ext>
            </a:extLst>
          </p:cNvPr>
          <p:cNvSpPr txBox="1"/>
          <p:nvPr/>
        </p:nvSpPr>
        <p:spPr bwMode="gray">
          <a:xfrm rot="5400000">
            <a:off x="10181423" y="4676194"/>
            <a:ext cx="819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DPLS</a:t>
            </a:r>
            <a:endParaRPr lang="en-GB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4BEC448-9E37-6E40-8E54-3C2E5214AE23}"/>
              </a:ext>
            </a:extLst>
          </p:cNvPr>
          <p:cNvSpPr txBox="1"/>
          <p:nvPr/>
        </p:nvSpPr>
        <p:spPr>
          <a:xfrm>
            <a:off x="8337541" y="3093825"/>
            <a:ext cx="284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Simulation time: 2,400 CPU-h with 96 CPUs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6EE1BC-4B00-468D-E8D6-CBB9CBFA8DF9}"/>
              </a:ext>
            </a:extLst>
          </p:cNvPr>
          <p:cNvSpPr txBox="1"/>
          <p:nvPr/>
        </p:nvSpPr>
        <p:spPr>
          <a:xfrm>
            <a:off x="8984757" y="5642084"/>
            <a:ext cx="284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Simulation time: 360,000 CPU-h with 3,024 CPUs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FBC610A-D2C1-0676-33FF-064EF7A21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63" t="32260" r="9663" b="30902"/>
          <a:stretch/>
        </p:blipFill>
        <p:spPr>
          <a:xfrm>
            <a:off x="1484947" y="4318759"/>
            <a:ext cx="8928993" cy="108420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B042593-EC5F-537B-3CC0-6986DD396E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41" t="31279" r="21374" b="30903"/>
          <a:stretch/>
        </p:blipFill>
        <p:spPr>
          <a:xfrm>
            <a:off x="1518195" y="2780928"/>
            <a:ext cx="6329265" cy="11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19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3D565F2-00A6-F717-375C-E9DEED2C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10549061" cy="523221"/>
          </a:xfrm>
        </p:spPr>
        <p:txBody>
          <a:bodyPr/>
          <a:lstStyle/>
          <a:p>
            <a:r>
              <a:rPr lang="en-GB" dirty="0"/>
              <a:t>Numerical modelling of ammonia combustion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1D45EE-9E2A-4D47-D1AC-B05502E564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platzhalter 2">
                <a:extLst>
                  <a:ext uri="{FF2B5EF4-FFF2-40B4-BE49-F238E27FC236}">
                    <a16:creationId xmlns:a16="http://schemas.microsoft.com/office/drawing/2014/main" id="{34EAFBCB-DB19-3683-8FC7-430F53AB2F6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15490" y="1412775"/>
                <a:ext cx="5580510" cy="2303525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⃑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⃗"/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acc>
                        <m:accPr>
                          <m:chr m:val="⃗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en-GB" sz="1400" dirty="0"/>
              </a:p>
              <a:p>
                <a:endParaRPr lang="de-DE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̇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sz="14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  <a:p>
                <a:endParaRPr lang="en-GB" sz="1400" dirty="0"/>
              </a:p>
            </p:txBody>
          </p:sp>
        </mc:Choice>
        <mc:Fallback xmlns="">
          <p:sp>
            <p:nvSpPr>
              <p:cNvPr id="50" name="Textplatzhalter 2">
                <a:extLst>
                  <a:ext uri="{FF2B5EF4-FFF2-40B4-BE49-F238E27FC236}">
                    <a16:creationId xmlns:a16="http://schemas.microsoft.com/office/drawing/2014/main" id="{34EAFBCB-DB19-3683-8FC7-430F53AB2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15490" y="1412775"/>
                <a:ext cx="5580510" cy="2303525"/>
              </a:xfrm>
              <a:blipFill>
                <a:blip r:embed="rId2"/>
                <a:stretch>
                  <a:fillRect l="-1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feld 50">
            <a:extLst>
              <a:ext uri="{FF2B5EF4-FFF2-40B4-BE49-F238E27FC236}">
                <a16:creationId xmlns:a16="http://schemas.microsoft.com/office/drawing/2014/main" id="{8CF37B2C-8901-7871-FB80-DB6590A223B4}"/>
              </a:ext>
            </a:extLst>
          </p:cNvPr>
          <p:cNvSpPr txBox="1"/>
          <p:nvPr/>
        </p:nvSpPr>
        <p:spPr bwMode="gray">
          <a:xfrm>
            <a:off x="328125" y="839717"/>
            <a:ext cx="9559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Direct Pore-Level Simulation (DPLS) with solver EBIdnsFoam</a:t>
            </a:r>
            <a:r>
              <a:rPr lang="en-US" sz="2400" b="1" baseline="30000" dirty="0">
                <a:solidFill>
                  <a:schemeClr val="bg2"/>
                </a:solidFill>
              </a:rPr>
              <a:t>1</a:t>
            </a:r>
            <a:endParaRPr lang="en-GB" sz="2400" b="1" baseline="30000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445B09A-6612-555F-C7CB-62F1191E776C}"/>
              </a:ext>
            </a:extLst>
          </p:cNvPr>
          <p:cNvSpPr txBox="1"/>
          <p:nvPr/>
        </p:nvSpPr>
        <p:spPr bwMode="gray">
          <a:xfrm>
            <a:off x="1496663" y="1482627"/>
            <a:ext cx="30464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Continuity equation</a:t>
            </a:r>
            <a:endParaRPr lang="en-GB" sz="1400" dirty="0">
              <a:solidFill>
                <a:srgbClr val="009682"/>
              </a:solidFill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385ECEF4-B8FD-30BA-384F-0E64F1C1FA62}"/>
              </a:ext>
            </a:extLst>
          </p:cNvPr>
          <p:cNvSpPr txBox="1"/>
          <p:nvPr/>
        </p:nvSpPr>
        <p:spPr bwMode="gray">
          <a:xfrm>
            <a:off x="3299294" y="1856359"/>
            <a:ext cx="2650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Momentum conservation equation</a:t>
            </a:r>
            <a:endParaRPr lang="en-GB" sz="1400" dirty="0">
              <a:solidFill>
                <a:srgbClr val="009682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E4431D73-AAA9-282E-3299-D5A0E4D07A23}"/>
              </a:ext>
            </a:extLst>
          </p:cNvPr>
          <p:cNvSpPr txBox="1"/>
          <p:nvPr/>
        </p:nvSpPr>
        <p:spPr bwMode="gray">
          <a:xfrm>
            <a:off x="6830327" y="1346069"/>
            <a:ext cx="2664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Energy conservation equation</a:t>
            </a:r>
            <a:endParaRPr lang="en-GB" sz="1400" dirty="0">
              <a:solidFill>
                <a:srgbClr val="009682"/>
              </a:solidFill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D6E19615-D8B1-BA9B-3D7E-9A49C4699B49}"/>
              </a:ext>
            </a:extLst>
          </p:cNvPr>
          <p:cNvSpPr/>
          <p:nvPr/>
        </p:nvSpPr>
        <p:spPr bwMode="gray">
          <a:xfrm>
            <a:off x="6107995" y="1402227"/>
            <a:ext cx="5258837" cy="1155721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357E300-2B0C-4CCA-4347-8BE272365355}"/>
              </a:ext>
            </a:extLst>
          </p:cNvPr>
          <p:cNvSpPr/>
          <p:nvPr/>
        </p:nvSpPr>
        <p:spPr bwMode="gray">
          <a:xfrm>
            <a:off x="7478400" y="1772816"/>
            <a:ext cx="429795" cy="329547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5313226D-3B57-9015-A284-FEBA0EC2A41E}"/>
              </a:ext>
            </a:extLst>
          </p:cNvPr>
          <p:cNvCxnSpPr>
            <a:cxnSpLocks/>
            <a:stCxn id="56" idx="4"/>
            <a:endCxn id="58" idx="0"/>
          </p:cNvCxnSpPr>
          <p:nvPr/>
        </p:nvCxnSpPr>
        <p:spPr bwMode="gray">
          <a:xfrm flipH="1">
            <a:off x="7104053" y="2102363"/>
            <a:ext cx="589245" cy="16188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8AD3F7B0-A9CA-C914-A396-8489E4239B3E}"/>
                  </a:ext>
                </a:extLst>
              </p:cNvPr>
              <p:cNvSpPr txBox="1"/>
              <p:nvPr/>
            </p:nvSpPr>
            <p:spPr bwMode="gray">
              <a:xfrm>
                <a:off x="6155895" y="2264246"/>
                <a:ext cx="1896316" cy="300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+0.5(</m:t>
                      </m:r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GB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de-DE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400" dirty="0" err="1"/>
              </a:p>
            </p:txBody>
          </p:sp>
        </mc:Choice>
        <mc:Fallback xmlns=""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8AD3F7B0-A9CA-C914-A396-8489E4239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6155895" y="2264246"/>
                <a:ext cx="1896316" cy="300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Ellipse 58">
            <a:extLst>
              <a:ext uri="{FF2B5EF4-FFF2-40B4-BE49-F238E27FC236}">
                <a16:creationId xmlns:a16="http://schemas.microsoft.com/office/drawing/2014/main" id="{34D290CB-290C-9171-E71F-A2068CD8868C}"/>
              </a:ext>
            </a:extLst>
          </p:cNvPr>
          <p:cNvSpPr/>
          <p:nvPr/>
        </p:nvSpPr>
        <p:spPr bwMode="gray">
          <a:xfrm>
            <a:off x="9204339" y="1665040"/>
            <a:ext cx="821318" cy="640761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7F80888A-AE3B-46D5-6184-3C7205A18D26}"/>
              </a:ext>
            </a:extLst>
          </p:cNvPr>
          <p:cNvCxnSpPr>
            <a:cxnSpLocks/>
            <a:stCxn id="59" idx="0"/>
          </p:cNvCxnSpPr>
          <p:nvPr/>
        </p:nvCxnSpPr>
        <p:spPr bwMode="gray">
          <a:xfrm flipV="1">
            <a:off x="9614998" y="1628800"/>
            <a:ext cx="549009" cy="3624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92D4AB86-E24E-DAB5-2687-5C541DA72CB6}"/>
                  </a:ext>
                </a:extLst>
              </p:cNvPr>
              <p:cNvSpPr txBox="1"/>
              <p:nvPr/>
            </p:nvSpPr>
            <p:spPr>
              <a:xfrm>
                <a:off x="10130211" y="1432756"/>
                <a:ext cx="361445" cy="315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</m:oMath>
                  </m:oMathPara>
                </a14:m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92D4AB86-E24E-DAB5-2687-5C541DA72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0211" y="1432756"/>
                <a:ext cx="361445" cy="315984"/>
              </a:xfrm>
              <a:prstGeom prst="rect">
                <a:avLst/>
              </a:prstGeom>
              <a:blipFill>
                <a:blip r:embed="rId4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feld 64">
            <a:extLst>
              <a:ext uri="{FF2B5EF4-FFF2-40B4-BE49-F238E27FC236}">
                <a16:creationId xmlns:a16="http://schemas.microsoft.com/office/drawing/2014/main" id="{E5348AAF-396E-BC51-EDF3-0E3BA09EC3D0}"/>
              </a:ext>
            </a:extLst>
          </p:cNvPr>
          <p:cNvSpPr txBox="1"/>
          <p:nvPr/>
        </p:nvSpPr>
        <p:spPr bwMode="gray">
          <a:xfrm>
            <a:off x="384037" y="2348880"/>
            <a:ext cx="2664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Species conservation equation</a:t>
            </a:r>
            <a:endParaRPr lang="en-GB" sz="1400" dirty="0">
              <a:solidFill>
                <a:srgbClr val="009682"/>
              </a:solidFill>
            </a:endParaRP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FD8D6EAF-EB38-347A-F034-979BDDDB2DE8}"/>
              </a:ext>
            </a:extLst>
          </p:cNvPr>
          <p:cNvSpPr/>
          <p:nvPr/>
        </p:nvSpPr>
        <p:spPr bwMode="gray">
          <a:xfrm>
            <a:off x="462767" y="2365342"/>
            <a:ext cx="3328977" cy="776359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262142E0-975E-7B86-2E75-A129CC966086}"/>
              </a:ext>
            </a:extLst>
          </p:cNvPr>
          <p:cNvSpPr txBox="1"/>
          <p:nvPr/>
        </p:nvSpPr>
        <p:spPr bwMode="gray">
          <a:xfrm>
            <a:off x="1006896" y="3253888"/>
            <a:ext cx="15872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Ideal gas law</a:t>
            </a:r>
            <a:endParaRPr lang="en-GB" sz="1400" dirty="0">
              <a:solidFill>
                <a:srgbClr val="00968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platzhalter 2">
                <a:extLst>
                  <a:ext uri="{FF2B5EF4-FFF2-40B4-BE49-F238E27FC236}">
                    <a16:creationId xmlns:a16="http://schemas.microsoft.com/office/drawing/2014/main" id="{6F04C8B0-619F-EC43-2941-5A9D2304CCB2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6150047" y="1171783"/>
                <a:ext cx="5562577" cy="99992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Symbol" panose="05050102010706020507" pitchFamily="18" charset="2"/>
                  <a:buChar char="-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+mj-lt"/>
                  <a:buAutoNum type="alphaL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85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400" dirty="0"/>
              </a:p>
              <a:p>
                <a:endParaRPr lang="en-GB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sSub>
                            <m:sSubPr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e>
                      </m:d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acc>
                      <m:r>
                        <a:rPr lang="de-DE" sz="140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 smtClean="0">
                          <a:latin typeface="Cambria Math" panose="02040503050406030204" pitchFamily="18" charset="0"/>
                        </a:rPr>
                        <m:t> − 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14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de-DE" sz="14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sz="1400" dirty="0"/>
              </a:p>
              <a:p>
                <a:endParaRPr lang="en-GB" sz="1400" dirty="0"/>
              </a:p>
              <a:p>
                <a:endParaRPr lang="de-DE" sz="1400" dirty="0"/>
              </a:p>
              <a:p>
                <a:endParaRPr lang="de-DE" sz="1400" dirty="0"/>
              </a:p>
              <a:p>
                <a:endParaRPr lang="en-GB" sz="1400" dirty="0"/>
              </a:p>
              <a:p>
                <a:endParaRPr lang="en-GB" sz="1400" dirty="0"/>
              </a:p>
            </p:txBody>
          </p:sp>
        </mc:Choice>
        <mc:Fallback xmlns="">
          <p:sp>
            <p:nvSpPr>
              <p:cNvPr id="93" name="Textplatzhalter 2">
                <a:extLst>
                  <a:ext uri="{FF2B5EF4-FFF2-40B4-BE49-F238E27FC236}">
                    <a16:creationId xmlns:a16="http://schemas.microsoft.com/office/drawing/2014/main" id="{6F04C8B0-619F-EC43-2941-5A9D2304C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6150047" y="1171783"/>
                <a:ext cx="5562577" cy="999926"/>
              </a:xfrm>
              <a:prstGeom prst="rect">
                <a:avLst/>
              </a:prstGeom>
              <a:blipFill>
                <a:blip r:embed="rId5"/>
                <a:stretch>
                  <a:fillRect l="-110" b="-6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7505516-D0BF-2CC1-0BB8-A83A53D62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448" y="3782255"/>
            <a:ext cx="6251952" cy="227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A4C17C-0E42-22EB-A494-62DB5F5E7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0764" y="3664425"/>
            <a:ext cx="3051353" cy="2270385"/>
          </a:xfrm>
          <a:prstGeom prst="rect">
            <a:avLst/>
          </a:prstGeom>
        </p:spPr>
      </p:pic>
      <p:sp>
        <p:nvSpPr>
          <p:cNvPr id="11" name="Rechteck 65">
            <a:extLst>
              <a:ext uri="{FF2B5EF4-FFF2-40B4-BE49-F238E27FC236}">
                <a16:creationId xmlns:a16="http://schemas.microsoft.com/office/drawing/2014/main" id="{3A563D05-9621-99BA-6B08-6C853B04ADDD}"/>
              </a:ext>
            </a:extLst>
          </p:cNvPr>
          <p:cNvSpPr/>
          <p:nvPr/>
        </p:nvSpPr>
        <p:spPr bwMode="gray">
          <a:xfrm>
            <a:off x="4160861" y="4252937"/>
            <a:ext cx="411353" cy="305976"/>
          </a:xfrm>
          <a:prstGeom prst="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2" name="Rechteck 65">
            <a:extLst>
              <a:ext uri="{FF2B5EF4-FFF2-40B4-BE49-F238E27FC236}">
                <a16:creationId xmlns:a16="http://schemas.microsoft.com/office/drawing/2014/main" id="{E37D0C67-8EBC-F9EC-FA45-3476C5FCF7D9}"/>
              </a:ext>
            </a:extLst>
          </p:cNvPr>
          <p:cNvSpPr/>
          <p:nvPr/>
        </p:nvSpPr>
        <p:spPr bwMode="gray">
          <a:xfrm>
            <a:off x="7616656" y="3660418"/>
            <a:ext cx="3145974" cy="2303525"/>
          </a:xfrm>
          <a:prstGeom prst="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EA989F-9AD3-E408-AD08-E3BF7177E5B4}"/>
              </a:ext>
            </a:extLst>
          </p:cNvPr>
          <p:cNvCxnSpPr>
            <a:cxnSpLocks/>
            <a:stCxn id="11" idx="3"/>
          </p:cNvCxnSpPr>
          <p:nvPr/>
        </p:nvCxnSpPr>
        <p:spPr bwMode="gray">
          <a:xfrm flipV="1">
            <a:off x="4572214" y="4018344"/>
            <a:ext cx="3044442" cy="387581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65B677-85DB-FE2C-933D-56E1B71CEBA0}"/>
              </a:ext>
            </a:extLst>
          </p:cNvPr>
          <p:cNvCxnSpPr>
            <a:cxnSpLocks/>
          </p:cNvCxnSpPr>
          <p:nvPr/>
        </p:nvCxnSpPr>
        <p:spPr bwMode="gray">
          <a:xfrm>
            <a:off x="1271464" y="5445225"/>
            <a:ext cx="2664296" cy="216023"/>
          </a:xfrm>
          <a:prstGeom prst="straightConnector1">
            <a:avLst/>
          </a:prstGeom>
          <a:ln w="952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948F06-4DA7-260A-47C7-8EB938C89EBB}"/>
              </a:ext>
            </a:extLst>
          </p:cNvPr>
          <p:cNvCxnSpPr>
            <a:cxnSpLocks/>
          </p:cNvCxnSpPr>
          <p:nvPr/>
        </p:nvCxnSpPr>
        <p:spPr bwMode="gray">
          <a:xfrm>
            <a:off x="3935760" y="5661248"/>
            <a:ext cx="1710245" cy="123341"/>
          </a:xfrm>
          <a:prstGeom prst="straightConnector1">
            <a:avLst/>
          </a:prstGeom>
          <a:ln w="952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3E1B300-6B68-C67C-7B74-CB3B436F7714}"/>
              </a:ext>
            </a:extLst>
          </p:cNvPr>
          <p:cNvCxnSpPr>
            <a:cxnSpLocks/>
          </p:cNvCxnSpPr>
          <p:nvPr/>
        </p:nvCxnSpPr>
        <p:spPr bwMode="gray">
          <a:xfrm>
            <a:off x="5646005" y="5784589"/>
            <a:ext cx="1208833" cy="71385"/>
          </a:xfrm>
          <a:prstGeom prst="straightConnector1">
            <a:avLst/>
          </a:prstGeom>
          <a:ln w="952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2FBC54-01D7-B086-121F-F08753941C89}"/>
              </a:ext>
            </a:extLst>
          </p:cNvPr>
          <p:cNvCxnSpPr>
            <a:cxnSpLocks/>
          </p:cNvCxnSpPr>
          <p:nvPr/>
        </p:nvCxnSpPr>
        <p:spPr bwMode="gray">
          <a:xfrm flipV="1">
            <a:off x="6854838" y="5686217"/>
            <a:ext cx="524562" cy="165373"/>
          </a:xfrm>
          <a:prstGeom prst="straightConnector1">
            <a:avLst/>
          </a:prstGeom>
          <a:ln w="952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B695FB5-FD5D-21ED-5F5A-1D1BEE3463A7}"/>
              </a:ext>
            </a:extLst>
          </p:cNvPr>
          <p:cNvSpPr txBox="1"/>
          <p:nvPr/>
        </p:nvSpPr>
        <p:spPr bwMode="gray">
          <a:xfrm rot="348704">
            <a:off x="2135210" y="5344864"/>
            <a:ext cx="574601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/>
              <a:t>25 mm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C798E0-8E4B-3CC8-9DFF-5E8361DA25ED}"/>
              </a:ext>
            </a:extLst>
          </p:cNvPr>
          <p:cNvSpPr txBox="1"/>
          <p:nvPr/>
        </p:nvSpPr>
        <p:spPr bwMode="gray">
          <a:xfrm rot="348704">
            <a:off x="4477767" y="5499521"/>
            <a:ext cx="590326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/>
              <a:t>25 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21D10A-5F14-F854-D104-CBCF1B9D0350}"/>
              </a:ext>
            </a:extLst>
          </p:cNvPr>
          <p:cNvSpPr txBox="1"/>
          <p:nvPr/>
        </p:nvSpPr>
        <p:spPr bwMode="gray">
          <a:xfrm rot="177536">
            <a:off x="6050165" y="5581617"/>
            <a:ext cx="582822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/>
              <a:t>20 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2EE4B1-547F-BD76-37FA-5D4D141A2403}"/>
              </a:ext>
            </a:extLst>
          </p:cNvPr>
          <p:cNvSpPr txBox="1"/>
          <p:nvPr/>
        </p:nvSpPr>
        <p:spPr bwMode="gray">
          <a:xfrm rot="20586083">
            <a:off x="6802351" y="5443585"/>
            <a:ext cx="494146" cy="2077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200" dirty="0"/>
              <a:t>8 mm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1AA393D-877C-8923-BEC7-06E498D90601}"/>
              </a:ext>
            </a:extLst>
          </p:cNvPr>
          <p:cNvCxnSpPr>
            <a:cxnSpLocks/>
          </p:cNvCxnSpPr>
          <p:nvPr/>
        </p:nvCxnSpPr>
        <p:spPr bwMode="gray">
          <a:xfrm>
            <a:off x="687156" y="4301871"/>
            <a:ext cx="576064" cy="56533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1B3FE17-993A-6887-A0A5-0FC21CD03053}"/>
                  </a:ext>
                </a:extLst>
              </p:cNvPr>
              <p:cNvSpPr txBox="1"/>
              <p:nvPr/>
            </p:nvSpPr>
            <p:spPr bwMode="gray">
              <a:xfrm>
                <a:off x="328125" y="3985648"/>
                <a:ext cx="914400" cy="396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de-DE" sz="1400" dirty="0" err="1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1B3FE17-993A-6887-A0A5-0FC21CD03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28125" y="3985648"/>
                <a:ext cx="914400" cy="396912"/>
              </a:xfrm>
              <a:prstGeom prst="rect">
                <a:avLst/>
              </a:prstGeom>
              <a:blipFill>
                <a:blip r:embed="rId8"/>
                <a:stretch>
                  <a:fillRect r="-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EE5E0D98-4643-2827-A070-06135E5E3CDD}"/>
              </a:ext>
            </a:extLst>
          </p:cNvPr>
          <p:cNvSpPr txBox="1"/>
          <p:nvPr/>
        </p:nvSpPr>
        <p:spPr bwMode="gray">
          <a:xfrm>
            <a:off x="444549" y="4441653"/>
            <a:ext cx="826915" cy="268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/>
              <a:t>NH</a:t>
            </a:r>
            <a:r>
              <a:rPr lang="de-DE" sz="1400" baseline="-25000" dirty="0"/>
              <a:t>3</a:t>
            </a:r>
            <a:r>
              <a:rPr lang="de-DE" sz="1400" dirty="0"/>
              <a:t>+air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127DA5-A51D-9C8B-C843-E11B6652C0AE}"/>
                  </a:ext>
                </a:extLst>
              </p:cNvPr>
              <p:cNvSpPr txBox="1"/>
              <p:nvPr/>
            </p:nvSpPr>
            <p:spPr bwMode="gray">
              <a:xfrm>
                <a:off x="10911156" y="4167376"/>
                <a:ext cx="914400" cy="396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de-DE" sz="1400" dirty="0"/>
                  <a:t> m</a:t>
                </a:r>
                <a:endParaRPr lang="de-DE" sz="1400" dirty="0" err="1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127DA5-A51D-9C8B-C843-E11B6652C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0911156" y="4167376"/>
                <a:ext cx="914400" cy="396912"/>
              </a:xfrm>
              <a:prstGeom prst="rect">
                <a:avLst/>
              </a:prstGeom>
              <a:blipFill>
                <a:blip r:embed="rId9"/>
                <a:stretch>
                  <a:fillRect l="-6667" t="-13846" r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842C4CC-99AB-9F04-823A-2384D64143BF}"/>
              </a:ext>
            </a:extLst>
          </p:cNvPr>
          <p:cNvCxnSpPr>
            <a:cxnSpLocks/>
          </p:cNvCxnSpPr>
          <p:nvPr/>
        </p:nvCxnSpPr>
        <p:spPr bwMode="gray">
          <a:xfrm>
            <a:off x="3882058" y="4108192"/>
            <a:ext cx="228656" cy="387357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2FE44C3-E437-1273-2FFC-6A12CAA1652C}"/>
              </a:ext>
            </a:extLst>
          </p:cNvPr>
          <p:cNvSpPr txBox="1"/>
          <p:nvPr/>
        </p:nvSpPr>
        <p:spPr bwMode="gray">
          <a:xfrm>
            <a:off x="6331805" y="5085719"/>
            <a:ext cx="826915" cy="268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/>
              <a:t>Outlet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6B0DEC6-E44E-451A-E3C5-E54D2F5DD676}"/>
                  </a:ext>
                </a:extLst>
              </p:cNvPr>
              <p:cNvSpPr txBox="1"/>
              <p:nvPr/>
            </p:nvSpPr>
            <p:spPr bwMode="gray">
              <a:xfrm>
                <a:off x="3606658" y="3836236"/>
                <a:ext cx="914400" cy="396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𝑏𝑎𝑠𝑒</m:t>
                          </m:r>
                        </m:sub>
                      </m:sSub>
                    </m:oMath>
                  </m:oMathPara>
                </a14:m>
                <a:endParaRPr lang="de-DE" sz="1400" dirty="0" err="1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6B0DEC6-E44E-451A-E3C5-E54D2F5DD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606658" y="3836236"/>
                <a:ext cx="914400" cy="3969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BAACA05D-CF18-4C66-1AFE-44D0D8C7F8B4}"/>
              </a:ext>
            </a:extLst>
          </p:cNvPr>
          <p:cNvSpPr txBox="1"/>
          <p:nvPr/>
        </p:nvSpPr>
        <p:spPr bwMode="gray">
          <a:xfrm>
            <a:off x="10911156" y="3833095"/>
            <a:ext cx="826915" cy="268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sz="1400" dirty="0"/>
              <a:t>Cell size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B4BCFB9-E2D8-3B9F-5D4B-EBDBA76B575B}"/>
              </a:ext>
            </a:extLst>
          </p:cNvPr>
          <p:cNvCxnSpPr>
            <a:cxnSpLocks/>
          </p:cNvCxnSpPr>
          <p:nvPr/>
        </p:nvCxnSpPr>
        <p:spPr bwMode="gray">
          <a:xfrm flipV="1">
            <a:off x="10338850" y="4108260"/>
            <a:ext cx="615239" cy="193679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A989D83-CE1B-8584-62A6-7DB699573F7D}"/>
                  </a:ext>
                </a:extLst>
              </p:cNvPr>
              <p:cNvSpPr txBox="1"/>
              <p:nvPr/>
            </p:nvSpPr>
            <p:spPr bwMode="gray">
              <a:xfrm>
                <a:off x="5725633" y="4272444"/>
                <a:ext cx="914400" cy="396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 b="0" i="0" smtClean="0">
                            <a:latin typeface="Cambria Math" panose="02040503050406030204" pitchFamily="18" charset="0"/>
                          </a:rPr>
                          <m:t>PIM</m:t>
                        </m:r>
                      </m:sub>
                    </m:sSub>
                  </m:oMath>
                </a14:m>
                <a:r>
                  <a:rPr lang="de-DE" sz="1400" dirty="0"/>
                  <a:t> from VAS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A989D83-CE1B-8584-62A6-7DB699573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25633" y="4272444"/>
                <a:ext cx="914400" cy="396912"/>
              </a:xfrm>
              <a:prstGeom prst="rect">
                <a:avLst/>
              </a:prstGeom>
              <a:blipFill>
                <a:blip r:embed="rId11"/>
                <a:stretch>
                  <a:fillRect l="-6667" t="-12308" r="-35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hteck 2">
            <a:extLst>
              <a:ext uri="{FF2B5EF4-FFF2-40B4-BE49-F238E27FC236}">
                <a16:creationId xmlns:a16="http://schemas.microsoft.com/office/drawing/2014/main" id="{86E2D28A-5CDD-B02C-4F7E-5254001F4D70}"/>
              </a:ext>
            </a:extLst>
          </p:cNvPr>
          <p:cNvSpPr/>
          <p:nvPr/>
        </p:nvSpPr>
        <p:spPr>
          <a:xfrm>
            <a:off x="7616656" y="6107346"/>
            <a:ext cx="40811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de-DE" sz="1100" dirty="0"/>
              <a:t>Zirwes et al., </a:t>
            </a:r>
            <a:r>
              <a:rPr lang="de-DE" sz="1100" b="0" i="0" dirty="0">
                <a:solidFill>
                  <a:srgbClr val="222222"/>
                </a:solidFill>
                <a:effectLst/>
                <a:hlinkClick r:id="rId12"/>
              </a:rPr>
              <a:t>https://doi.org/10.1007/s10494-023-00449-8</a:t>
            </a:r>
            <a:endParaRPr lang="de-DE" sz="1100" b="0" i="0" dirty="0">
              <a:solidFill>
                <a:srgbClr val="222222"/>
              </a:solidFill>
              <a:effectLst/>
            </a:endParaRPr>
          </a:p>
          <a:p>
            <a:r>
              <a:rPr lang="de-DE" sz="1100" dirty="0"/>
              <a:t> 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81E267F8-0A92-30A2-AA7A-47162E0DDB42}"/>
              </a:ext>
            </a:extLst>
          </p:cNvPr>
          <p:cNvSpPr/>
          <p:nvPr/>
        </p:nvSpPr>
        <p:spPr bwMode="gray">
          <a:xfrm>
            <a:off x="975188" y="5527521"/>
            <a:ext cx="582069" cy="57982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F84E884B-B1AC-FA3E-D51A-A893E78180A4}"/>
              </a:ext>
            </a:extLst>
          </p:cNvPr>
          <p:cNvGrpSpPr/>
          <p:nvPr/>
        </p:nvGrpSpPr>
        <p:grpSpPr>
          <a:xfrm rot="5555127">
            <a:off x="1101545" y="4966721"/>
            <a:ext cx="422894" cy="1174002"/>
            <a:chOff x="361129" y="2425411"/>
            <a:chExt cx="422894" cy="1174002"/>
          </a:xfrm>
        </p:grpSpPr>
        <p:cxnSp>
          <p:nvCxnSpPr>
            <p:cNvPr id="40" name="Straight Arrow Connector 54">
              <a:extLst>
                <a:ext uri="{FF2B5EF4-FFF2-40B4-BE49-F238E27FC236}">
                  <a16:creationId xmlns:a16="http://schemas.microsoft.com/office/drawing/2014/main" id="{84E5752C-5314-7BB0-158D-80EB3B3C224A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83529" y="2425411"/>
              <a:ext cx="0" cy="11521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62">
              <a:extLst>
                <a:ext uri="{FF2B5EF4-FFF2-40B4-BE49-F238E27FC236}">
                  <a16:creationId xmlns:a16="http://schemas.microsoft.com/office/drawing/2014/main" id="{6E8EE08A-D007-E208-D7BA-7A6F507E7426}"/>
                </a:ext>
              </a:extLst>
            </p:cNvPr>
            <p:cNvCxnSpPr>
              <a:cxnSpLocks/>
            </p:cNvCxnSpPr>
            <p:nvPr/>
          </p:nvCxnSpPr>
          <p:spPr bwMode="gray">
            <a:xfrm rot="16044873" flipH="1" flipV="1">
              <a:off x="566404" y="3381795"/>
              <a:ext cx="12343" cy="422894"/>
            </a:xfrm>
            <a:prstGeom prst="straightConnector1">
              <a:avLst/>
            </a:prstGeom>
            <a:ln w="19050">
              <a:solidFill>
                <a:srgbClr val="FCE5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63">
              <a:extLst>
                <a:ext uri="{FF2B5EF4-FFF2-40B4-BE49-F238E27FC236}">
                  <a16:creationId xmlns:a16="http://schemas.microsoft.com/office/drawing/2014/main" id="{A38BF862-0101-47A8-1171-F9D66960CD75}"/>
                </a:ext>
              </a:extLst>
            </p:cNvPr>
            <p:cNvCxnSpPr>
              <a:cxnSpLocks/>
            </p:cNvCxnSpPr>
            <p:nvPr/>
          </p:nvCxnSpPr>
          <p:spPr bwMode="gray">
            <a:xfrm rot="16044873" flipV="1">
              <a:off x="570807" y="3374207"/>
              <a:ext cx="315863" cy="9543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96">
                <a:extLst>
                  <a:ext uri="{FF2B5EF4-FFF2-40B4-BE49-F238E27FC236}">
                    <a16:creationId xmlns:a16="http://schemas.microsoft.com/office/drawing/2014/main" id="{51CC3765-329A-1373-A104-21AA17808C8A}"/>
                  </a:ext>
                </a:extLst>
              </p:cNvPr>
              <p:cNvSpPr txBox="1"/>
              <p:nvPr/>
            </p:nvSpPr>
            <p:spPr bwMode="gray">
              <a:xfrm>
                <a:off x="1876257" y="5690704"/>
                <a:ext cx="183936" cy="224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5" name="TextBox 96">
                <a:extLst>
                  <a:ext uri="{FF2B5EF4-FFF2-40B4-BE49-F238E27FC236}">
                    <a16:creationId xmlns:a16="http://schemas.microsoft.com/office/drawing/2014/main" id="{51CC3765-329A-1373-A104-21AA17808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876257" y="5690704"/>
                <a:ext cx="183936" cy="2242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96">
                <a:extLst>
                  <a:ext uri="{FF2B5EF4-FFF2-40B4-BE49-F238E27FC236}">
                    <a16:creationId xmlns:a16="http://schemas.microsoft.com/office/drawing/2014/main" id="{114875C0-17FD-E818-469D-BB357A6E4334}"/>
                  </a:ext>
                </a:extLst>
              </p:cNvPr>
              <p:cNvSpPr txBox="1"/>
              <p:nvPr/>
            </p:nvSpPr>
            <p:spPr bwMode="gray">
              <a:xfrm>
                <a:off x="1062792" y="5512774"/>
                <a:ext cx="183936" cy="224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6" name="TextBox 96">
                <a:extLst>
                  <a:ext uri="{FF2B5EF4-FFF2-40B4-BE49-F238E27FC236}">
                    <a16:creationId xmlns:a16="http://schemas.microsoft.com/office/drawing/2014/main" id="{114875C0-17FD-E818-469D-BB357A6E4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062792" y="5512774"/>
                <a:ext cx="183936" cy="22424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96">
                <a:extLst>
                  <a:ext uri="{FF2B5EF4-FFF2-40B4-BE49-F238E27FC236}">
                    <a16:creationId xmlns:a16="http://schemas.microsoft.com/office/drawing/2014/main" id="{E14B9EEF-EDD2-E643-8013-FAA32649B91A}"/>
                  </a:ext>
                </a:extLst>
              </p:cNvPr>
              <p:cNvSpPr txBox="1"/>
              <p:nvPr/>
            </p:nvSpPr>
            <p:spPr bwMode="gray">
              <a:xfrm>
                <a:off x="646955" y="5114385"/>
                <a:ext cx="183936" cy="224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7" name="TextBox 96">
                <a:extLst>
                  <a:ext uri="{FF2B5EF4-FFF2-40B4-BE49-F238E27FC236}">
                    <a16:creationId xmlns:a16="http://schemas.microsoft.com/office/drawing/2014/main" id="{E14B9EEF-EDD2-E643-8013-FAA32649B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646955" y="5114385"/>
                <a:ext cx="183936" cy="224244"/>
              </a:xfrm>
              <a:prstGeom prst="rect">
                <a:avLst/>
              </a:prstGeom>
              <a:blipFill>
                <a:blip r:embed="rId15"/>
                <a:stretch>
                  <a:fillRect l="-3333" r="-3333" b="-54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83191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48">
            <a:extLst>
              <a:ext uri="{FF2B5EF4-FFF2-40B4-BE49-F238E27FC236}">
                <a16:creationId xmlns:a16="http://schemas.microsoft.com/office/drawing/2014/main" id="{C7C71F62-8376-F8F8-0D9E-75C154FDB9E1}"/>
              </a:ext>
            </a:extLst>
          </p:cNvPr>
          <p:cNvSpPr/>
          <p:nvPr/>
        </p:nvSpPr>
        <p:spPr bwMode="gray">
          <a:xfrm>
            <a:off x="5813538" y="3715210"/>
            <a:ext cx="5879004" cy="663036"/>
          </a:xfrm>
          <a:prstGeom prst="rect">
            <a:avLst/>
          </a:prstGeom>
          <a:solidFill>
            <a:schemeClr val="accent1">
              <a:tint val="66000"/>
              <a:satMod val="16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3D565F2-00A6-F717-375C-E9DEED2CA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modelling of ammonia combustion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1D45EE-9E2A-4D47-D1AC-B05502E564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2" name="Rechteck: abgerundete Ecken 71">
            <a:extLst>
              <a:ext uri="{FF2B5EF4-FFF2-40B4-BE49-F238E27FC236}">
                <a16:creationId xmlns:a16="http://schemas.microsoft.com/office/drawing/2014/main" id="{934EF3A3-553B-E8FC-D762-809A65B1CC9D}"/>
              </a:ext>
            </a:extLst>
          </p:cNvPr>
          <p:cNvSpPr/>
          <p:nvPr/>
        </p:nvSpPr>
        <p:spPr bwMode="gray">
          <a:xfrm>
            <a:off x="6311537" y="3051689"/>
            <a:ext cx="1059348" cy="265516"/>
          </a:xfrm>
          <a:prstGeom prst="roundRect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F1B2C53A-431E-7391-6B74-6945D7583310}"/>
              </a:ext>
            </a:extLst>
          </p:cNvPr>
          <p:cNvSpPr txBox="1"/>
          <p:nvPr/>
        </p:nvSpPr>
        <p:spPr bwMode="gray">
          <a:xfrm>
            <a:off x="6312714" y="3339721"/>
            <a:ext cx="1059348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Dispersion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1A985865-B7CD-244B-4243-553F827A4D14}"/>
              </a:ext>
            </a:extLst>
          </p:cNvPr>
          <p:cNvSpPr txBox="1"/>
          <p:nvPr/>
        </p:nvSpPr>
        <p:spPr bwMode="gray">
          <a:xfrm>
            <a:off x="10634858" y="3892840"/>
            <a:ext cx="11971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Solid phase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8" name="Rechteck 82">
            <a:extLst>
              <a:ext uri="{FF2B5EF4-FFF2-40B4-BE49-F238E27FC236}">
                <a16:creationId xmlns:a16="http://schemas.microsoft.com/office/drawing/2014/main" id="{1E80A43B-8AEA-8F9C-4569-BFEB4BDFC61F}"/>
              </a:ext>
            </a:extLst>
          </p:cNvPr>
          <p:cNvSpPr/>
          <p:nvPr/>
        </p:nvSpPr>
        <p:spPr bwMode="gray">
          <a:xfrm>
            <a:off x="5735960" y="1815388"/>
            <a:ext cx="5992476" cy="2624198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9" name="Textfeld 73">
            <a:extLst>
              <a:ext uri="{FF2B5EF4-FFF2-40B4-BE49-F238E27FC236}">
                <a16:creationId xmlns:a16="http://schemas.microsoft.com/office/drawing/2014/main" id="{E14C3729-1EA7-0A08-82C1-B5BA8114CA6F}"/>
              </a:ext>
            </a:extLst>
          </p:cNvPr>
          <p:cNvSpPr txBox="1"/>
          <p:nvPr/>
        </p:nvSpPr>
        <p:spPr bwMode="gray">
          <a:xfrm>
            <a:off x="10888400" y="2829457"/>
            <a:ext cx="804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Gas </a:t>
            </a:r>
          </a:p>
          <a:p>
            <a:pPr algn="ctr"/>
            <a:r>
              <a:rPr lang="en-US" sz="1400" dirty="0">
                <a:solidFill>
                  <a:srgbClr val="009682"/>
                </a:solidFill>
              </a:rPr>
              <a:t>phase</a:t>
            </a:r>
            <a:endParaRPr lang="en-GB" sz="1400" dirty="0">
              <a:solidFill>
                <a:srgbClr val="009682"/>
              </a:solidFill>
            </a:endParaRPr>
          </a:p>
        </p:txBody>
      </p:sp>
      <p:sp>
        <p:nvSpPr>
          <p:cNvPr id="10" name="Textfeld 53">
            <a:extLst>
              <a:ext uri="{FF2B5EF4-FFF2-40B4-BE49-F238E27FC236}">
                <a16:creationId xmlns:a16="http://schemas.microsoft.com/office/drawing/2014/main" id="{26E8BC77-B5F8-2C21-E81A-ADC5C9016814}"/>
              </a:ext>
            </a:extLst>
          </p:cNvPr>
          <p:cNvSpPr txBox="1"/>
          <p:nvPr/>
        </p:nvSpPr>
        <p:spPr bwMode="gray">
          <a:xfrm>
            <a:off x="5735960" y="1856166"/>
            <a:ext cx="2664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Energy conservation equations</a:t>
            </a:r>
            <a:endParaRPr lang="en-GB" sz="1400" dirty="0">
              <a:solidFill>
                <a:srgbClr val="00968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A1798998-15EE-6B0B-772B-462AC1B9B0B4}"/>
                  </a:ext>
                </a:extLst>
              </p:cNvPr>
              <p:cNvSpPr txBox="1"/>
              <p:nvPr/>
            </p:nvSpPr>
            <p:spPr bwMode="gray">
              <a:xfrm>
                <a:off x="5735960" y="2371328"/>
                <a:ext cx="6096000" cy="214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𝛾𝜌</m:t>
                          </m:r>
                          <m:acc>
                            <m:accPr>
                              <m:chr m:val="⃗"/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e>
                      </m:d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acc>
                            <m:accPr>
                              <m:chr m:val="⃗"/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̇"/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acc>
                        </m:e>
                      </m:d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de-DE" sz="14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sz="1400" kern="0" dirty="0">
                  <a:solidFill>
                    <a:schemeClr val="tx1"/>
                  </a:solidFill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acc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0.5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de-DE" sz="1400" b="1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1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de-DE" sz="1400" b="1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𝒅𝒊𝒔𝒑</m:t>
                              </m:r>
                            </m:sub>
                          </m:s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m:rPr>
                          <m:sty m:val="p"/>
                        </m:rP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de-DE" sz="140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40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de-DE" sz="1400" i="1" ker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400" i="1" ker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acc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  <a:p>
                <a:pPr algn="just"/>
                <a:endParaRPr lang="en-GB" sz="1400" dirty="0">
                  <a:solidFill>
                    <a:schemeClr val="tx1"/>
                  </a:solidFill>
                </a:endParaRPr>
              </a:p>
              <a:p>
                <a:pPr marL="0" indent="0" algn="just">
                  <a:buNone/>
                </a:pPr>
                <a:endParaRPr lang="en-GB" sz="1400" dirty="0">
                  <a:solidFill>
                    <a:schemeClr val="tx1"/>
                  </a:solidFill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40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sSub>
                        <m:sSub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f>
                        <m:f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40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400" kern="0" dirty="0">
                  <a:solidFill>
                    <a:schemeClr val="tx1"/>
                  </a:solidFill>
                </a:endParaRPr>
              </a:p>
              <a:p>
                <a:pPr marL="0" indent="0" algn="just">
                  <a:buNone/>
                </a:pP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A1798998-15EE-6B0B-772B-462AC1B9B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35960" y="2371328"/>
                <a:ext cx="6096000" cy="2140266"/>
              </a:xfrm>
              <a:prstGeom prst="rect">
                <a:avLst/>
              </a:prstGeom>
              <a:blipFill>
                <a:blip r:embed="rId2"/>
                <a:stretch>
                  <a:fillRect t="-33333" b="-5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E8EF0CA4-989A-CEC9-420B-D1CFE70BA999}"/>
              </a:ext>
            </a:extLst>
          </p:cNvPr>
          <p:cNvSpPr txBox="1"/>
          <p:nvPr/>
        </p:nvSpPr>
        <p:spPr bwMode="gray">
          <a:xfrm>
            <a:off x="5949620" y="6001234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de-DE" sz="1100" dirty="0"/>
              <a:t>1.   Puri et al., </a:t>
            </a:r>
            <a:r>
              <a:rPr lang="en-US" sz="1100" dirty="0"/>
              <a:t>Influence of dispersion length on volume-averaged simulations of ammonia/air combustion in porous media burners, Proceeding Comb. Inst. Vol 41, 2025. (Accepted)</a:t>
            </a:r>
            <a:endParaRPr lang="de-DE" sz="11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1BC0369-06EC-A727-85C2-468BA94A84A0}"/>
              </a:ext>
            </a:extLst>
          </p:cNvPr>
          <p:cNvSpPr txBox="1"/>
          <p:nvPr/>
        </p:nvSpPr>
        <p:spPr bwMode="gray">
          <a:xfrm>
            <a:off x="384983" y="856766"/>
            <a:ext cx="9095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Volume-averaged Simulation (VAS) with solver EBIvasFoam</a:t>
            </a:r>
            <a:r>
              <a:rPr lang="en-US" sz="2400" b="1" baseline="30000" dirty="0">
                <a:solidFill>
                  <a:schemeClr val="bg2"/>
                </a:solidFill>
              </a:rPr>
              <a:t>1</a:t>
            </a:r>
            <a:endParaRPr lang="en-GB" sz="2400" b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platzhalter 2">
                <a:extLst>
                  <a:ext uri="{FF2B5EF4-FFF2-40B4-BE49-F238E27FC236}">
                    <a16:creationId xmlns:a16="http://schemas.microsoft.com/office/drawing/2014/main" id="{A4AE6CB4-89C3-2BE0-6C72-98FE98D6195A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515490" y="1703283"/>
                <a:ext cx="5116104" cy="39351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Symbol" panose="05050102010706020507" pitchFamily="18" charset="2"/>
                  <a:buChar char="-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+mj-lt"/>
                  <a:buAutoNum type="alphaL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85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  <m:nary>
                      <m:naryPr>
                        <m:supHide m:val="on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b>
                      <m:sup/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nary>
                  </m:oMath>
                </a14:m>
                <a:r>
                  <a:rPr lang="en-GB" sz="1400" dirty="0"/>
                  <a:t>d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sz="1400" dirty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nary>
                      <m:naryPr>
                        <m:supHide m:val="on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de-DE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b>
                      <m:sup/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nary>
                  </m:oMath>
                </a14:m>
                <a:r>
                  <a:rPr lang="en-GB" sz="1400" dirty="0"/>
                  <a:t>d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de-DE" sz="1400" i="1" dirty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de-DE" sz="1400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sz="1400" i="1" dirty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de-DE" sz="1400" dirty="0">
                        <a:latin typeface="Cambria Math" panose="02040503050406030204" pitchFamily="18" charset="0"/>
                      </a:rPr>
                      <m:t>solid</m:t>
                    </m:r>
                    <m:r>
                      <a:rPr lang="de-DE" sz="1400" i="1" dirty="0"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de-DE" sz="1400" dirty="0">
                        <a:latin typeface="Cambria Math" panose="02040503050406030204" pitchFamily="18" charset="0"/>
                      </a:rPr>
                      <m:t>gas</m:t>
                    </m:r>
                    <m:r>
                      <a:rPr lang="de-DE" sz="14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400" dirty="0">
                        <a:latin typeface="Cambria Math" panose="02040503050406030204" pitchFamily="18" charset="0"/>
                      </a:rPr>
                      <m:t>subscript</m:t>
                    </m:r>
                    <m:r>
                      <a:rPr lang="de-DE" sz="14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400" dirty="0">
                        <a:latin typeface="Cambria Math" panose="02040503050406030204" pitchFamily="18" charset="0"/>
                      </a:rPr>
                      <m:t>omitted</m:t>
                    </m:r>
                  </m:oMath>
                </a14:m>
                <a:endParaRPr lang="en-GB" sz="1400" i="1" dirty="0">
                  <a:latin typeface="Cambria Math" panose="02040503050406030204" pitchFamily="18" charset="0"/>
                </a:endParaRPr>
              </a:p>
              <a:p>
                <a:endParaRPr lang="en-GB" sz="1400" dirty="0"/>
              </a:p>
            </p:txBody>
          </p:sp>
        </mc:Choice>
        <mc:Fallback xmlns="">
          <p:sp>
            <p:nvSpPr>
              <p:cNvPr id="15" name="Textplatzhalter 2">
                <a:extLst>
                  <a:ext uri="{FF2B5EF4-FFF2-40B4-BE49-F238E27FC236}">
                    <a16:creationId xmlns:a16="http://schemas.microsoft.com/office/drawing/2014/main" id="{A4AE6CB4-89C3-2BE0-6C72-98FE98D61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15490" y="1703283"/>
                <a:ext cx="5116104" cy="393514"/>
              </a:xfrm>
              <a:prstGeom prst="rect">
                <a:avLst/>
              </a:prstGeom>
              <a:blipFill>
                <a:blip r:embed="rId3"/>
                <a:stretch>
                  <a:fillRect l="-477" t="-100000" b="-13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F7C2BDFE-D8B3-194D-9242-981CF5E4618E}"/>
              </a:ext>
            </a:extLst>
          </p:cNvPr>
          <p:cNvSpPr txBox="1"/>
          <p:nvPr/>
        </p:nvSpPr>
        <p:spPr bwMode="gray">
          <a:xfrm>
            <a:off x="978315" y="5002858"/>
            <a:ext cx="15872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Ideal gas law</a:t>
            </a:r>
            <a:endParaRPr lang="en-GB" sz="1400" dirty="0">
              <a:solidFill>
                <a:srgbClr val="00968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B29D943B-035F-63AE-7D37-352FFFB13B96}"/>
                  </a:ext>
                </a:extLst>
              </p:cNvPr>
              <p:cNvSpPr txBox="1"/>
              <p:nvPr/>
            </p:nvSpPr>
            <p:spPr bwMode="gray">
              <a:xfrm>
                <a:off x="515489" y="1996471"/>
                <a:ext cx="5151894" cy="27210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indent="0" algn="just">
                  <a:buNone/>
                </a:pPr>
                <a:endParaRPr lang="en-GB" sz="1400" kern="0" dirty="0">
                  <a:solidFill>
                    <a:schemeClr val="tx1"/>
                  </a:solidFill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𝛾𝜌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𝛾𝜌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/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acc>
                                <m:accPr>
                                  <m:chr m:val="⃑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⃗"/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r>
                        <a:rPr lang="de-DE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acc>
                        <m:accPr>
                          <m:chr m:val="⃗"/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GB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sz="1400" b="1" kern="0" dirty="0">
                  <a:solidFill>
                    <a:schemeClr val="tx1"/>
                  </a:solidFill>
                </a:endParaRPr>
              </a:p>
              <a:p>
                <a:pPr algn="just"/>
                <a:endParaRPr lang="en-GB" sz="1400" b="1" kern="0" dirty="0">
                  <a:solidFill>
                    <a:schemeClr val="tx1"/>
                  </a:solidFill>
                </a:endParaRPr>
              </a:p>
              <a:p>
                <a:pPr algn="just"/>
                <a:endParaRPr lang="en-GB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/>
                <a:endParaRPr lang="en-GB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acc>
                            <m:accPr>
                              <m:chr m:val="̇"/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∙(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̇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sz="1400" dirty="0">
                          <a:solidFill>
                            <a:schemeClr val="tx1"/>
                          </a:solidFill>
                        </a:rPr>
                        <m:t>, 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400" dirty="0" err="1">
                  <a:solidFill>
                    <a:schemeClr val="tx1"/>
                  </a:solidFill>
                </a:endParaRPr>
              </a:p>
              <a:p>
                <a:pPr algn="just"/>
                <a:endParaRPr lang="en-GB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B29D943B-035F-63AE-7D37-352FFFB13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15489" y="1996471"/>
                <a:ext cx="5151894" cy="2721036"/>
              </a:xfrm>
              <a:prstGeom prst="rect">
                <a:avLst/>
              </a:prstGeom>
              <a:blipFill>
                <a:blip r:embed="rId4"/>
                <a:stretch>
                  <a:fillRect l="-1302" r="-15503" b="-30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DFEA040A-13D4-2ABF-BC16-1B6B52F08F60}"/>
              </a:ext>
            </a:extLst>
          </p:cNvPr>
          <p:cNvSpPr txBox="1"/>
          <p:nvPr/>
        </p:nvSpPr>
        <p:spPr bwMode="gray">
          <a:xfrm>
            <a:off x="3862796" y="2271053"/>
            <a:ext cx="2144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Darcy-</a:t>
            </a:r>
            <a:r>
              <a:rPr lang="en-GB" sz="1400" dirty="0" err="1">
                <a:solidFill>
                  <a:srgbClr val="FF0000"/>
                </a:solidFill>
              </a:rPr>
              <a:t>Forchheimer</a:t>
            </a:r>
            <a:endParaRPr lang="en-GB" sz="1400" dirty="0">
              <a:solidFill>
                <a:srgbClr val="FF0000"/>
              </a:solidFill>
            </a:endParaRP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 Pressure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platzhalter 2">
                <a:extLst>
                  <a:ext uri="{FF2B5EF4-FFF2-40B4-BE49-F238E27FC236}">
                    <a16:creationId xmlns:a16="http://schemas.microsoft.com/office/drawing/2014/main" id="{4C55D025-04A7-58D4-F697-14F04DD02AA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515488" y="4658202"/>
                <a:ext cx="1902987" cy="93103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Symbol" panose="05050102010706020507" pitchFamily="18" charset="2"/>
                  <a:buChar char="-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+mj-lt"/>
                  <a:buAutoNum type="alphaL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85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  <a:p>
                <a:endParaRPr lang="en-GB" sz="1400" dirty="0"/>
              </a:p>
            </p:txBody>
          </p:sp>
        </mc:Choice>
        <mc:Fallback xmlns="">
          <p:sp>
            <p:nvSpPr>
              <p:cNvPr id="20" name="Textplatzhalter 2">
                <a:extLst>
                  <a:ext uri="{FF2B5EF4-FFF2-40B4-BE49-F238E27FC236}">
                    <a16:creationId xmlns:a16="http://schemas.microsoft.com/office/drawing/2014/main" id="{4C55D025-04A7-58D4-F697-14F04DD02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15488" y="4658202"/>
                <a:ext cx="1902987" cy="931038"/>
              </a:xfrm>
              <a:prstGeom prst="rect">
                <a:avLst/>
              </a:prstGeom>
              <a:blipFill>
                <a:blip r:embed="rId5"/>
                <a:stretch>
                  <a:fillRect l="-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3559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2" grpId="0" animBg="1"/>
      <p:bldP spid="73" grpId="0" animBg="1"/>
      <p:bldP spid="74" grpId="0"/>
      <p:bldP spid="8" grpId="0" animBg="1"/>
      <p:bldP spid="9" grpId="0"/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3D565F2-00A6-F717-375C-E9DEED2CA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modelling of ammonia combustion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1D45EE-9E2A-4D47-D1AC-B05502E564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EF0CA4-989A-CEC9-420B-D1CFE70BA999}"/>
              </a:ext>
            </a:extLst>
          </p:cNvPr>
          <p:cNvSpPr txBox="1"/>
          <p:nvPr/>
        </p:nvSpPr>
        <p:spPr bwMode="gray">
          <a:xfrm>
            <a:off x="5949620" y="6001234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de-DE" sz="1100" dirty="0"/>
              <a:t>1.   Puri et al., </a:t>
            </a:r>
            <a:r>
              <a:rPr lang="en-US" sz="1100" dirty="0"/>
              <a:t>Influence of dispersion length on volume-averaged simulations of ammonia/air combustion in porous media burners, Proceeding Comb. Inst. Vol 41, 2025. (Accepted)</a:t>
            </a:r>
            <a:endParaRPr lang="de-DE" sz="11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1BC0369-06EC-A727-85C2-468BA94A84A0}"/>
              </a:ext>
            </a:extLst>
          </p:cNvPr>
          <p:cNvSpPr txBox="1"/>
          <p:nvPr/>
        </p:nvSpPr>
        <p:spPr bwMode="gray">
          <a:xfrm>
            <a:off x="384983" y="856766"/>
            <a:ext cx="9095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Volume-averaged Simulation (VAS) with solver EBIvasFoam</a:t>
            </a:r>
            <a:r>
              <a:rPr lang="en-US" sz="2400" b="1" baseline="30000" dirty="0">
                <a:solidFill>
                  <a:schemeClr val="bg2"/>
                </a:solidFill>
              </a:rPr>
              <a:t>1</a:t>
            </a:r>
            <a:endParaRPr lang="en-GB" sz="2400" b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platzhalter 2">
                <a:extLst>
                  <a:ext uri="{FF2B5EF4-FFF2-40B4-BE49-F238E27FC236}">
                    <a16:creationId xmlns:a16="http://schemas.microsoft.com/office/drawing/2014/main" id="{A4AE6CB4-89C3-2BE0-6C72-98FE98D6195A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515490" y="1703283"/>
                <a:ext cx="5116104" cy="39351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Symbol" panose="05050102010706020507" pitchFamily="18" charset="2"/>
                  <a:buChar char="-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+mj-lt"/>
                  <a:buAutoNum type="alphaL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85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  <m:nary>
                      <m:naryPr>
                        <m:supHide m:val="on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b>
                      <m:sup/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nary>
                  </m:oMath>
                </a14:m>
                <a:r>
                  <a:rPr lang="en-GB" sz="1400" dirty="0"/>
                  <a:t>d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sz="1400" dirty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nary>
                      <m:naryPr>
                        <m:supHide m:val="on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de-DE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b>
                      <m:sup/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nary>
                  </m:oMath>
                </a14:m>
                <a:r>
                  <a:rPr lang="en-GB" sz="1400" dirty="0"/>
                  <a:t>d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de-DE" sz="1400" i="1" dirty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de-DE" sz="1400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sz="1400" i="1" dirty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de-DE" sz="1400" dirty="0">
                        <a:latin typeface="Cambria Math" panose="02040503050406030204" pitchFamily="18" charset="0"/>
                      </a:rPr>
                      <m:t>solid</m:t>
                    </m:r>
                    <m:r>
                      <a:rPr lang="de-DE" sz="1400" i="1" dirty="0"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de-DE" sz="1400" dirty="0">
                        <a:latin typeface="Cambria Math" panose="02040503050406030204" pitchFamily="18" charset="0"/>
                      </a:rPr>
                      <m:t>gas</m:t>
                    </m:r>
                    <m:r>
                      <a:rPr lang="de-DE" sz="14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400" dirty="0">
                        <a:latin typeface="Cambria Math" panose="02040503050406030204" pitchFamily="18" charset="0"/>
                      </a:rPr>
                      <m:t>subscript</m:t>
                    </m:r>
                    <m:r>
                      <a:rPr lang="de-DE" sz="14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400" dirty="0">
                        <a:latin typeface="Cambria Math" panose="02040503050406030204" pitchFamily="18" charset="0"/>
                      </a:rPr>
                      <m:t>omitted</m:t>
                    </m:r>
                  </m:oMath>
                </a14:m>
                <a:endParaRPr lang="en-GB" sz="1400" i="1" dirty="0">
                  <a:latin typeface="Cambria Math" panose="02040503050406030204" pitchFamily="18" charset="0"/>
                </a:endParaRPr>
              </a:p>
              <a:p>
                <a:endParaRPr lang="en-GB" sz="1400" dirty="0"/>
              </a:p>
            </p:txBody>
          </p:sp>
        </mc:Choice>
        <mc:Fallback xmlns="">
          <p:sp>
            <p:nvSpPr>
              <p:cNvPr id="15" name="Textplatzhalter 2">
                <a:extLst>
                  <a:ext uri="{FF2B5EF4-FFF2-40B4-BE49-F238E27FC236}">
                    <a16:creationId xmlns:a16="http://schemas.microsoft.com/office/drawing/2014/main" id="{A4AE6CB4-89C3-2BE0-6C72-98FE98D61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15490" y="1703283"/>
                <a:ext cx="5116104" cy="393514"/>
              </a:xfrm>
              <a:prstGeom prst="rect">
                <a:avLst/>
              </a:prstGeom>
              <a:blipFill>
                <a:blip r:embed="rId3"/>
                <a:stretch>
                  <a:fillRect l="-477" t="-100000" b="-13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F7C2BDFE-D8B3-194D-9242-981CF5E4618E}"/>
              </a:ext>
            </a:extLst>
          </p:cNvPr>
          <p:cNvSpPr txBox="1"/>
          <p:nvPr/>
        </p:nvSpPr>
        <p:spPr bwMode="gray">
          <a:xfrm>
            <a:off x="978315" y="5002858"/>
            <a:ext cx="15872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Ideal gas law</a:t>
            </a:r>
            <a:endParaRPr lang="en-GB" sz="1400" dirty="0">
              <a:solidFill>
                <a:srgbClr val="00968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B29D943B-035F-63AE-7D37-352FFFB13B96}"/>
                  </a:ext>
                </a:extLst>
              </p:cNvPr>
              <p:cNvSpPr txBox="1"/>
              <p:nvPr/>
            </p:nvSpPr>
            <p:spPr bwMode="gray">
              <a:xfrm>
                <a:off x="515489" y="1996471"/>
                <a:ext cx="5151894" cy="27210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indent="0" algn="just">
                  <a:buNone/>
                </a:pPr>
                <a:endParaRPr lang="en-GB" sz="1400" kern="0" dirty="0">
                  <a:solidFill>
                    <a:schemeClr val="tx1"/>
                  </a:solidFill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/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acc>
                                <m:accPr>
                                  <m:chr m:val="⃑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⃗"/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de-DE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r>
                        <a:rPr lang="de-DE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acc>
                        <m:accPr>
                          <m:chr m:val="⃗"/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GB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sz="1400" b="1" kern="0" dirty="0">
                  <a:solidFill>
                    <a:schemeClr val="tx1"/>
                  </a:solidFill>
                </a:endParaRPr>
              </a:p>
              <a:p>
                <a:pPr algn="just"/>
                <a:endParaRPr lang="en-GB" sz="1400" b="1" kern="0" dirty="0">
                  <a:solidFill>
                    <a:schemeClr val="tx1"/>
                  </a:solidFill>
                </a:endParaRPr>
              </a:p>
              <a:p>
                <a:pPr algn="just"/>
                <a:endParaRPr lang="en-GB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/>
                <a:endParaRPr lang="en-GB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acc>
                            <m:accPr>
                              <m:chr m:val="̇"/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∙(</m:t>
                      </m:r>
                      <m:r>
                        <a:rPr lang="de-DE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̇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sz="1400" dirty="0">
                          <a:solidFill>
                            <a:schemeClr val="tx1"/>
                          </a:solidFill>
                        </a:rPr>
                        <m:t>, 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400" dirty="0" err="1">
                  <a:solidFill>
                    <a:schemeClr val="tx1"/>
                  </a:solidFill>
                </a:endParaRPr>
              </a:p>
              <a:p>
                <a:pPr algn="just"/>
                <a:endParaRPr lang="en-GB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B29D943B-035F-63AE-7D37-352FFFB13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15489" y="1996471"/>
                <a:ext cx="5151894" cy="2721036"/>
              </a:xfrm>
              <a:prstGeom prst="rect">
                <a:avLst/>
              </a:prstGeom>
              <a:blipFill>
                <a:blip r:embed="rId4"/>
                <a:stretch>
                  <a:fillRect l="-1302" r="-15503" b="-30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DFEA040A-13D4-2ABF-BC16-1B6B52F08F60}"/>
              </a:ext>
            </a:extLst>
          </p:cNvPr>
          <p:cNvSpPr txBox="1"/>
          <p:nvPr/>
        </p:nvSpPr>
        <p:spPr bwMode="gray">
          <a:xfrm>
            <a:off x="3862796" y="2271053"/>
            <a:ext cx="2144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Darcy-</a:t>
            </a:r>
            <a:r>
              <a:rPr lang="en-GB" sz="1400" dirty="0" err="1">
                <a:solidFill>
                  <a:srgbClr val="FF0000"/>
                </a:solidFill>
              </a:rPr>
              <a:t>Forchheimer</a:t>
            </a:r>
            <a:endParaRPr lang="en-GB" sz="1400" dirty="0">
              <a:solidFill>
                <a:srgbClr val="FF0000"/>
              </a:solidFill>
            </a:endParaRP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 Pressure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platzhalter 2">
                <a:extLst>
                  <a:ext uri="{FF2B5EF4-FFF2-40B4-BE49-F238E27FC236}">
                    <a16:creationId xmlns:a16="http://schemas.microsoft.com/office/drawing/2014/main" id="{4C55D025-04A7-58D4-F697-14F04DD02AA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515488" y="4658202"/>
                <a:ext cx="1902987" cy="93103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Symbol" panose="05050102010706020507" pitchFamily="18" charset="2"/>
                  <a:buChar char="-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+mj-lt"/>
                  <a:buAutoNum type="alphaL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85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  <a:p>
                <a:endParaRPr lang="en-GB" sz="1400" dirty="0"/>
              </a:p>
            </p:txBody>
          </p:sp>
        </mc:Choice>
        <mc:Fallback xmlns="">
          <p:sp>
            <p:nvSpPr>
              <p:cNvPr id="20" name="Textplatzhalter 2">
                <a:extLst>
                  <a:ext uri="{FF2B5EF4-FFF2-40B4-BE49-F238E27FC236}">
                    <a16:creationId xmlns:a16="http://schemas.microsoft.com/office/drawing/2014/main" id="{4C55D025-04A7-58D4-F697-14F04DD02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15488" y="4658202"/>
                <a:ext cx="1902987" cy="931038"/>
              </a:xfrm>
              <a:prstGeom prst="rect">
                <a:avLst/>
              </a:prstGeom>
              <a:blipFill>
                <a:blip r:embed="rId5"/>
                <a:stretch>
                  <a:fillRect l="-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67">
            <a:extLst>
              <a:ext uri="{FF2B5EF4-FFF2-40B4-BE49-F238E27FC236}">
                <a16:creationId xmlns:a16="http://schemas.microsoft.com/office/drawing/2014/main" id="{4492CCD8-5B49-FC84-B095-579BC22764A1}"/>
              </a:ext>
            </a:extLst>
          </p:cNvPr>
          <p:cNvSpPr txBox="1"/>
          <p:nvPr/>
        </p:nvSpPr>
        <p:spPr bwMode="gray">
          <a:xfrm>
            <a:off x="5735960" y="4941303"/>
            <a:ext cx="5956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338DCD"/>
                </a:solidFill>
              </a:rPr>
              <a:t>Material properties </a:t>
            </a:r>
            <a:r>
              <a:rPr lang="en-GB" b="1" dirty="0">
                <a:solidFill>
                  <a:schemeClr val="bg2"/>
                </a:solidFill>
              </a:rPr>
              <a:t>can be varied along the burner axis to simulate multi-layer porous burners</a:t>
            </a:r>
          </a:p>
        </p:txBody>
      </p:sp>
      <p:sp>
        <p:nvSpPr>
          <p:cNvPr id="2" name="Rechteck 48">
            <a:extLst>
              <a:ext uri="{FF2B5EF4-FFF2-40B4-BE49-F238E27FC236}">
                <a16:creationId xmlns:a16="http://schemas.microsoft.com/office/drawing/2014/main" id="{BB87CA20-0830-BC26-101D-A7764F114B70}"/>
              </a:ext>
            </a:extLst>
          </p:cNvPr>
          <p:cNvSpPr/>
          <p:nvPr/>
        </p:nvSpPr>
        <p:spPr bwMode="gray">
          <a:xfrm>
            <a:off x="5813538" y="3715210"/>
            <a:ext cx="5879004" cy="663036"/>
          </a:xfrm>
          <a:prstGeom prst="rect">
            <a:avLst/>
          </a:prstGeom>
          <a:solidFill>
            <a:schemeClr val="accent1">
              <a:tint val="66000"/>
              <a:satMod val="16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A2C6BD1-9861-D0C9-6DD0-77C0793C5493}"/>
              </a:ext>
            </a:extLst>
          </p:cNvPr>
          <p:cNvSpPr/>
          <p:nvPr/>
        </p:nvSpPr>
        <p:spPr bwMode="gray">
          <a:xfrm>
            <a:off x="6311537" y="3051689"/>
            <a:ext cx="1059348" cy="265516"/>
          </a:xfrm>
          <a:prstGeom prst="roundRect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25A69C2-F12D-3838-6AD9-117389E83F60}"/>
              </a:ext>
            </a:extLst>
          </p:cNvPr>
          <p:cNvSpPr txBox="1"/>
          <p:nvPr/>
        </p:nvSpPr>
        <p:spPr bwMode="gray">
          <a:xfrm>
            <a:off x="6312714" y="3339721"/>
            <a:ext cx="1059348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Dispersion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3FF5210-A7E6-E099-1CB4-A88ABADDB6EA}"/>
              </a:ext>
            </a:extLst>
          </p:cNvPr>
          <p:cNvSpPr txBox="1"/>
          <p:nvPr/>
        </p:nvSpPr>
        <p:spPr bwMode="gray">
          <a:xfrm>
            <a:off x="10634858" y="3892840"/>
            <a:ext cx="11971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Solid phase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4" name="Rechteck 82">
            <a:extLst>
              <a:ext uri="{FF2B5EF4-FFF2-40B4-BE49-F238E27FC236}">
                <a16:creationId xmlns:a16="http://schemas.microsoft.com/office/drawing/2014/main" id="{27A2D2DF-BD73-22EC-5251-C6993C3F0001}"/>
              </a:ext>
            </a:extLst>
          </p:cNvPr>
          <p:cNvSpPr/>
          <p:nvPr/>
        </p:nvSpPr>
        <p:spPr bwMode="gray">
          <a:xfrm>
            <a:off x="5735960" y="1815388"/>
            <a:ext cx="5992476" cy="2624198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2" name="Textfeld 73">
            <a:extLst>
              <a:ext uri="{FF2B5EF4-FFF2-40B4-BE49-F238E27FC236}">
                <a16:creationId xmlns:a16="http://schemas.microsoft.com/office/drawing/2014/main" id="{572B3814-8813-9331-A585-530E7BECEFDE}"/>
              </a:ext>
            </a:extLst>
          </p:cNvPr>
          <p:cNvSpPr txBox="1"/>
          <p:nvPr/>
        </p:nvSpPr>
        <p:spPr bwMode="gray">
          <a:xfrm>
            <a:off x="10888400" y="2829457"/>
            <a:ext cx="804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Gas </a:t>
            </a:r>
          </a:p>
          <a:p>
            <a:pPr algn="ctr"/>
            <a:r>
              <a:rPr lang="en-US" sz="1400" dirty="0">
                <a:solidFill>
                  <a:srgbClr val="009682"/>
                </a:solidFill>
              </a:rPr>
              <a:t>phase</a:t>
            </a:r>
            <a:endParaRPr lang="en-GB" sz="1400" dirty="0">
              <a:solidFill>
                <a:srgbClr val="009682"/>
              </a:solidFill>
            </a:endParaRPr>
          </a:p>
        </p:txBody>
      </p:sp>
      <p:sp>
        <p:nvSpPr>
          <p:cNvPr id="23" name="Textfeld 53">
            <a:extLst>
              <a:ext uri="{FF2B5EF4-FFF2-40B4-BE49-F238E27FC236}">
                <a16:creationId xmlns:a16="http://schemas.microsoft.com/office/drawing/2014/main" id="{9AD0A8AC-E80C-6DC9-396B-2B4B601241D9}"/>
              </a:ext>
            </a:extLst>
          </p:cNvPr>
          <p:cNvSpPr txBox="1"/>
          <p:nvPr/>
        </p:nvSpPr>
        <p:spPr bwMode="gray">
          <a:xfrm>
            <a:off x="5735960" y="1856166"/>
            <a:ext cx="2664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682"/>
                </a:solidFill>
              </a:rPr>
              <a:t>Energy conservation equations</a:t>
            </a:r>
            <a:endParaRPr lang="en-GB" sz="1400" dirty="0">
              <a:solidFill>
                <a:srgbClr val="00968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3D83CA7D-A979-2196-68B5-1FF2A7AF40A0}"/>
                  </a:ext>
                </a:extLst>
              </p:cNvPr>
              <p:cNvSpPr txBox="1"/>
              <p:nvPr/>
            </p:nvSpPr>
            <p:spPr bwMode="gray">
              <a:xfrm>
                <a:off x="5735960" y="2371328"/>
                <a:ext cx="6096000" cy="214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𝛾𝜌</m:t>
                          </m:r>
                          <m:acc>
                            <m:accPr>
                              <m:chr m:val="⃗"/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e>
                      </m:d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acc>
                            <m:accPr>
                              <m:chr m:val="⃗"/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̇"/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acc>
                        </m:e>
                      </m:d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de-DE" sz="14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sz="1400" kern="0" dirty="0">
                  <a:solidFill>
                    <a:schemeClr val="tx1"/>
                  </a:solidFill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acc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0.5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de-DE" sz="1400" b="1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1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de-DE" sz="1400" b="1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𝒅𝒊𝒔𝒑</m:t>
                              </m:r>
                            </m:sub>
                          </m:s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m:rPr>
                          <m:sty m:val="p"/>
                        </m:rP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de-DE" sz="140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40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de-DE" sz="1400" i="1" ker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400" i="1" ker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acc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de-DE" sz="14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  <a:p>
                <a:pPr algn="just"/>
                <a:endParaRPr lang="en-GB" sz="1400" dirty="0">
                  <a:solidFill>
                    <a:schemeClr val="tx1"/>
                  </a:solidFill>
                </a:endParaRPr>
              </a:p>
              <a:p>
                <a:pPr marL="0" indent="0" algn="just">
                  <a:buNone/>
                </a:pPr>
                <a:endParaRPr lang="en-GB" sz="1400" dirty="0">
                  <a:solidFill>
                    <a:schemeClr val="tx1"/>
                  </a:solidFill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40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sSub>
                        <m:sSub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f>
                        <m:f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40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4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400" kern="0" dirty="0">
                  <a:solidFill>
                    <a:schemeClr val="tx1"/>
                  </a:solidFill>
                </a:endParaRPr>
              </a:p>
              <a:p>
                <a:pPr marL="0" indent="0" algn="just">
                  <a:buNone/>
                </a:pP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3D83CA7D-A979-2196-68B5-1FF2A7AF4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35960" y="2371328"/>
                <a:ext cx="6096000" cy="2140266"/>
              </a:xfrm>
              <a:prstGeom prst="rect">
                <a:avLst/>
              </a:prstGeom>
              <a:blipFill>
                <a:blip r:embed="rId7"/>
                <a:stretch>
                  <a:fillRect t="-33333" b="-5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268689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IT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 defTabSz="914347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Pct val="90000"/>
          <a:buFont typeface="Wingdings" panose="05000000000000000000" pitchFamily="2" charset="2"/>
          <a:buChar char="§"/>
          <a:defRPr sz="1400" dirty="0" err="1" smtClean="0"/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KIT_Template_EN_06_EXP.potx" id="{9D79CB2B-911D-4C6F-9468-0737833AA29D}" vid="{B45BFACE-B4DC-43DC-87D8-5DEC4930479A}"/>
    </a:ext>
  </a:extLst>
</a:theme>
</file>

<file path=ppt/theme/theme2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E5FD0FACC1A441A3B98524628D82BB" ma:contentTypeVersion="18" ma:contentTypeDescription="Ein neues Dokument erstellen." ma:contentTypeScope="" ma:versionID="ca91d1d73b96296e36ac805fd617baf7">
  <xsd:schema xmlns:xsd="http://www.w3.org/2001/XMLSchema" xmlns:xs="http://www.w3.org/2001/XMLSchema" xmlns:p="http://schemas.microsoft.com/office/2006/metadata/properties" xmlns:ns3="81b2a3e8-42da-4da6-905d-11a8afbb605c" xmlns:ns4="a316b092-a2a1-4f3b-b455-46c1e19af03e" targetNamespace="http://schemas.microsoft.com/office/2006/metadata/properties" ma:root="true" ma:fieldsID="c25dfe43a6d077542e50f2e8cf508a91" ns3:_="" ns4:_="">
    <xsd:import namespace="81b2a3e8-42da-4da6-905d-11a8afbb605c"/>
    <xsd:import namespace="a316b092-a2a1-4f3b-b455-46c1e19af0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2a3e8-42da-4da6-905d-11a8afbb60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16b092-a2a1-4f3b-b455-46c1e19af0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316b092-a2a1-4f3b-b455-46c1e19af03e" xsi:nil="true"/>
  </documentManagement>
</p:properties>
</file>

<file path=customXml/itemProps1.xml><?xml version="1.0" encoding="utf-8"?>
<ds:datastoreItem xmlns:ds="http://schemas.openxmlformats.org/officeDocument/2006/customXml" ds:itemID="{259D8DE2-2B91-453A-899A-5D9038445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2a3e8-42da-4da6-905d-11a8afbb605c"/>
    <ds:schemaRef ds:uri="a316b092-a2a1-4f3b-b455-46c1e19af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359DD4-3818-4294-9945-2CC7AB3D12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159617-DEC9-404F-99CE-1D26659791CE}">
  <ds:schemaRefs>
    <ds:schemaRef ds:uri="http://purl.org/dc/dcmitype/"/>
    <ds:schemaRef ds:uri="http://purl.org/dc/elements/1.1/"/>
    <ds:schemaRef ds:uri="http://schemas.microsoft.com/office/infopath/2007/PartnerControls"/>
    <ds:schemaRef ds:uri="a316b092-a2a1-4f3b-b455-46c1e19af03e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81b2a3e8-42da-4da6-905d-11a8afbb605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20250915_DFT</Template>
  <TotalTime>0</TotalTime>
  <Words>1554</Words>
  <Application>Microsoft Office PowerPoint</Application>
  <PresentationFormat>Breitbild</PresentationFormat>
  <Paragraphs>374</Paragraphs>
  <Slides>18</Slides>
  <Notes>1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Cambria Math</vt:lpstr>
      <vt:lpstr>Franklin Gothic Medium</vt:lpstr>
      <vt:lpstr>Symbol</vt:lpstr>
      <vt:lpstr>Wingdings</vt:lpstr>
      <vt:lpstr>KIT</vt:lpstr>
      <vt:lpstr>Pore-resolved simulations of ammonia combustion in porous inert media</vt:lpstr>
      <vt:lpstr>Content</vt:lpstr>
      <vt:lpstr>Ammonia as a fuel</vt:lpstr>
      <vt:lpstr>Ammonia as a fuel</vt:lpstr>
      <vt:lpstr>Porous media combustion</vt:lpstr>
      <vt:lpstr>Porous media combustion</vt:lpstr>
      <vt:lpstr>Numerical modelling of ammonia combustion</vt:lpstr>
      <vt:lpstr>Numerical modelling of ammonia combustion</vt:lpstr>
      <vt:lpstr>Numerical modelling of ammonia combustion</vt:lpstr>
      <vt:lpstr>Numerical modelling of ammonia combustion</vt:lpstr>
      <vt:lpstr>Flame structure</vt:lpstr>
      <vt:lpstr>Flame structure</vt:lpstr>
      <vt:lpstr>Flame structure</vt:lpstr>
      <vt:lpstr>Ammonia dehydrogenation</vt:lpstr>
      <vt:lpstr>Results</vt:lpstr>
      <vt:lpstr>Conclusions</vt:lpstr>
      <vt:lpstr>PowerPoint-Präsentation</vt:lpstr>
      <vt:lpstr>Flame structure</vt:lpstr>
    </vt:vector>
  </TitlesOfParts>
  <Company>Karlsruher Institut für Technologie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Puri, Rishabh (EBI)</dc:creator>
  <cp:lastModifiedBy>Puri, Rishabh (EBI)</cp:lastModifiedBy>
  <cp:revision>50</cp:revision>
  <dcterms:created xsi:type="dcterms:W3CDTF">2025-09-04T14:01:12Z</dcterms:created>
  <dcterms:modified xsi:type="dcterms:W3CDTF">2025-09-12T15:50:46Z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0x01010092E5FD0FACC1A441A3B98524628D82BB</vt:lpwstr>
  </property>
</Properties>
</file>